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9" r:id="rId2"/>
  </p:sldMasterIdLst>
  <p:notesMasterIdLst>
    <p:notesMasterId r:id="rId25"/>
  </p:notesMasterIdLst>
  <p:sldIdLst>
    <p:sldId id="256" r:id="rId3"/>
    <p:sldId id="272" r:id="rId4"/>
    <p:sldId id="438" r:id="rId5"/>
    <p:sldId id="442" r:id="rId6"/>
    <p:sldId id="273" r:id="rId7"/>
    <p:sldId id="439" r:id="rId8"/>
    <p:sldId id="449" r:id="rId9"/>
    <p:sldId id="450" r:id="rId10"/>
    <p:sldId id="440" r:id="rId11"/>
    <p:sldId id="259" r:id="rId12"/>
    <p:sldId id="441" r:id="rId13"/>
    <p:sldId id="261" r:id="rId14"/>
    <p:sldId id="260" r:id="rId15"/>
    <p:sldId id="446" r:id="rId16"/>
    <p:sldId id="447" r:id="rId17"/>
    <p:sldId id="444" r:id="rId18"/>
    <p:sldId id="443" r:id="rId19"/>
    <p:sldId id="267" r:id="rId20"/>
    <p:sldId id="448" r:id="rId21"/>
    <p:sldId id="268" r:id="rId22"/>
    <p:sldId id="270" r:id="rId23"/>
    <p:sldId id="31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69367" autoAdjust="0"/>
  </p:normalViewPr>
  <p:slideViewPr>
    <p:cSldViewPr snapToGrid="0">
      <p:cViewPr varScale="1">
        <p:scale>
          <a:sx n="63" d="100"/>
          <a:sy n="63" d="100"/>
        </p:scale>
        <p:origin x="151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24AB2D-6386-4FC2-ACA1-01FF3FB31D5C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C5F7EE-CB9C-40F9-8BEC-657DF1D83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829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2" name="Shape 552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1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395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Shape 566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7" name="Shape 567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68" name="Shape 568"/>
          <p:cNvSpPr txBox="1">
            <a:spLocks noGrp="1"/>
          </p:cNvSpPr>
          <p:nvPr>
            <p:ph type="sldNum" idx="12"/>
          </p:nvPr>
        </p:nvSpPr>
        <p:spPr>
          <a:xfrm>
            <a:off x="3663169" y="8829967"/>
            <a:ext cx="3037839" cy="464818"/>
          </a:xfrm>
          <a:prstGeom prst="rect">
            <a:avLst/>
          </a:prstGeom>
          <a:noFill/>
          <a:ln>
            <a:noFill/>
          </a:ln>
        </p:spPr>
        <p:txBody>
          <a:bodyPr lIns="93175" tIns="46575" rIns="93175" bIns="4657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  <a:tabLst/>
                <a:defRPr/>
              </a:pPr>
              <a:t>2</a:t>
            </a:fld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4631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18697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C5F7EE-CB9C-40F9-8BEC-657DF1D838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95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>
            <a:spLocks noGrp="1"/>
          </p:cNvSpPr>
          <p:nvPr>
            <p:ph type="body" idx="1"/>
          </p:nvPr>
        </p:nvSpPr>
        <p:spPr>
          <a:xfrm>
            <a:off x="701039" y="4415789"/>
            <a:ext cx="5608319" cy="4183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rebuchet MS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004470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Shape 17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57" name="Shape 1757"/>
          <p:cNvSpPr txBox="1">
            <a:spLocks noGrp="1"/>
          </p:cNvSpPr>
          <p:nvPr>
            <p:ph type="body" idx="1"/>
          </p:nvPr>
        </p:nvSpPr>
        <p:spPr>
          <a:xfrm>
            <a:off x="685799" y="4343398"/>
            <a:ext cx="5486399" cy="4114799"/>
          </a:xfrm>
          <a:prstGeom prst="rect">
            <a:avLst/>
          </a:prstGeom>
          <a:noFill/>
          <a:ln>
            <a:noFill/>
          </a:ln>
        </p:spPr>
        <p:txBody>
          <a:bodyPr lIns="91325" tIns="45650" rIns="91325" bIns="456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8" name="Shape 1758"/>
          <p:cNvSpPr txBox="1">
            <a:spLocks noGrp="1"/>
          </p:cNvSpPr>
          <p:nvPr>
            <p:ph type="sldNum" idx="12"/>
          </p:nvPr>
        </p:nvSpPr>
        <p:spPr>
          <a:xfrm>
            <a:off x="3583535" y="8685213"/>
            <a:ext cx="2971799" cy="457199"/>
          </a:xfrm>
          <a:prstGeom prst="rect">
            <a:avLst/>
          </a:prstGeom>
          <a:noFill/>
          <a:ln>
            <a:noFill/>
          </a:ln>
        </p:spPr>
        <p:txBody>
          <a:bodyPr lIns="91325" tIns="45650" rIns="91325" bIns="4565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rebuchet MS"/>
              <a:buNone/>
              <a:tabLst/>
              <a:defRPr/>
            </a:pPr>
            <a:fld id="{00000000-1234-1234-1234-123412341234}" type="slidenum">
              <a:rPr kumimoji="0" 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Trebuchet MS"/>
                <a:cs typeface="Trebuchet MS"/>
                <a:sym typeface="Trebuchet M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rebuchet MS"/>
                <a:buNone/>
                <a:tabLst/>
                <a:defRPr/>
              </a:pPr>
              <a:t>22</a:t>
            </a:fld>
            <a:endParaRPr kumimoji="0" lang="en-U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5193682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2192000" cy="660277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45526" y="5124779"/>
            <a:ext cx="6730148" cy="410369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222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45526" y="3816232"/>
            <a:ext cx="673014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889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8153" y="4989989"/>
            <a:ext cx="6063077" cy="0"/>
          </a:xfrm>
          <a:prstGeom prst="line">
            <a:avLst/>
          </a:prstGeom>
          <a:ln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3" y="536956"/>
            <a:ext cx="2538434" cy="8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2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82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22872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628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89621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076" t="22534" r="63759" b="-903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5283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336000" y="-42689"/>
            <a:ext cx="5920033" cy="6914813"/>
            <a:chOff x="5702400" y="-38420"/>
            <a:chExt cx="5328030" cy="622333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5702400" y="-38420"/>
              <a:ext cx="5292000" cy="6223332"/>
              <a:chOff x="5702400" y="-38420"/>
              <a:chExt cx="5292000" cy="6223332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5702400" y="-7201"/>
                <a:ext cx="5292000" cy="6192113"/>
              </a:xfrm>
              <a:custGeom>
                <a:avLst/>
                <a:gdLst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206400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192112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85600 w 5292000"/>
                  <a:gd name="connsiteY4" fmla="*/ 1202400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4280256 w 5292000"/>
                  <a:gd name="connsiteY3" fmla="*/ 6182968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2000" h="6192113">
                    <a:moveTo>
                      <a:pt x="0" y="0"/>
                    </a:moveTo>
                    <a:lnTo>
                      <a:pt x="5292000" y="0"/>
                    </a:lnTo>
                    <a:lnTo>
                      <a:pt x="5292000" y="6192113"/>
                    </a:lnTo>
                    <a:lnTo>
                      <a:pt x="4280256" y="6182968"/>
                    </a:lnTo>
                    <a:lnTo>
                      <a:pt x="4477000" y="120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9" name="Straight Connector 28"/>
              <p:cNvCxnSpPr>
                <a:stCxn id="30" idx="1"/>
              </p:cNvCxnSpPr>
              <p:nvPr userDrawn="1"/>
            </p:nvCxnSpPr>
            <p:spPr>
              <a:xfrm>
                <a:off x="10179035" y="1199984"/>
                <a:ext cx="812506" cy="135384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10179035" y="1199984"/>
                <a:ext cx="814411" cy="3474818"/>
              </a:xfrm>
              <a:custGeom>
                <a:avLst/>
                <a:gdLst>
                  <a:gd name="connsiteX0" fmla="*/ 806187 w 806187"/>
                  <a:gd name="connsiteY0" fmla="*/ 1341841 h 3462816"/>
                  <a:gd name="connsiteX1" fmla="*/ 0 w 806187"/>
                  <a:gd name="connsiteY1" fmla="*/ 0 h 3462816"/>
                  <a:gd name="connsiteX2" fmla="*/ 806187 w 806187"/>
                  <a:gd name="connsiteY2" fmla="*/ 3462816 h 3462816"/>
                  <a:gd name="connsiteX3" fmla="*/ 806187 w 806187"/>
                  <a:gd name="connsiteY3" fmla="*/ 1331020 h 3462816"/>
                  <a:gd name="connsiteX0" fmla="*/ 806187 w 806187"/>
                  <a:gd name="connsiteY0" fmla="*/ 1361463 h 3482438"/>
                  <a:gd name="connsiteX1" fmla="*/ 0 w 806187"/>
                  <a:gd name="connsiteY1" fmla="*/ 0 h 3482438"/>
                  <a:gd name="connsiteX2" fmla="*/ 806187 w 806187"/>
                  <a:gd name="connsiteY2" fmla="*/ 3482438 h 3482438"/>
                  <a:gd name="connsiteX3" fmla="*/ 806187 w 806187"/>
                  <a:gd name="connsiteY3" fmla="*/ 1350642 h 3482438"/>
                  <a:gd name="connsiteX0" fmla="*/ 809976 w 809976"/>
                  <a:gd name="connsiteY0" fmla="*/ 1353843 h 3474818"/>
                  <a:gd name="connsiteX1" fmla="*/ 0 w 809976"/>
                  <a:gd name="connsiteY1" fmla="*/ 0 h 3474818"/>
                  <a:gd name="connsiteX2" fmla="*/ 809976 w 809976"/>
                  <a:gd name="connsiteY2" fmla="*/ 3474818 h 3474818"/>
                  <a:gd name="connsiteX3" fmla="*/ 809976 w 809976"/>
                  <a:gd name="connsiteY3" fmla="*/ 1343022 h 3474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976" h="3474818">
                    <a:moveTo>
                      <a:pt x="809976" y="1353843"/>
                    </a:moveTo>
                    <a:lnTo>
                      <a:pt x="0" y="0"/>
                    </a:lnTo>
                    <a:lnTo>
                      <a:pt x="809976" y="3474818"/>
                    </a:lnTo>
                    <a:lnTo>
                      <a:pt x="809976" y="1343022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1" name="Straight Connector 30"/>
              <p:cNvCxnSpPr/>
              <p:nvPr userDrawn="1"/>
            </p:nvCxnSpPr>
            <p:spPr>
              <a:xfrm>
                <a:off x="10175782" y="1205267"/>
                <a:ext cx="815759" cy="34695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0171716" y="-38420"/>
                <a:ext cx="812141" cy="12441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>
              <a:stCxn id="30" idx="1"/>
            </p:cNvCxnSpPr>
            <p:nvPr userDrawn="1"/>
          </p:nvCxnSpPr>
          <p:spPr>
            <a:xfrm>
              <a:off x="10179035" y="1199984"/>
              <a:ext cx="851395" cy="1385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09240" cy="6858000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0"/>
            <a:ext cx="290924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/>
          <p:cNvSpPr/>
          <p:nvPr userDrawn="1"/>
        </p:nvSpPr>
        <p:spPr>
          <a:xfrm>
            <a:off x="0" y="4344795"/>
            <a:ext cx="2909240" cy="251320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8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734945" y="6257389"/>
            <a:ext cx="1160471" cy="390536"/>
            <a:chOff x="2604423" y="247812"/>
            <a:chExt cx="1379964" cy="4644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423" y="456586"/>
              <a:ext cx="1379964" cy="25562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3155" y="247812"/>
              <a:ext cx="782595" cy="216129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7" y="952500"/>
            <a:ext cx="2295514" cy="85167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2339" y="3392308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18797" y="2320878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67" b="1" cap="all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01154" y="1587241"/>
            <a:ext cx="2432677" cy="2155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89" b="0" dirty="0">
                <a:solidFill>
                  <a:schemeClr val="bg1"/>
                </a:solidFill>
              </a:rPr>
              <a:t>April 4-7, 2016 |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24423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336000" y="-42689"/>
            <a:ext cx="5920033" cy="6914813"/>
            <a:chOff x="5702400" y="-38420"/>
            <a:chExt cx="5328030" cy="622333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5702400" y="-38420"/>
              <a:ext cx="5292000" cy="6223332"/>
              <a:chOff x="5702400" y="-38420"/>
              <a:chExt cx="5292000" cy="6223332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5702400" y="-7201"/>
                <a:ext cx="5292000" cy="6192113"/>
              </a:xfrm>
              <a:custGeom>
                <a:avLst/>
                <a:gdLst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206400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192112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85600 w 5292000"/>
                  <a:gd name="connsiteY4" fmla="*/ 1202400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4280256 w 5292000"/>
                  <a:gd name="connsiteY3" fmla="*/ 6182968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2000" h="6192113">
                    <a:moveTo>
                      <a:pt x="0" y="0"/>
                    </a:moveTo>
                    <a:lnTo>
                      <a:pt x="5292000" y="0"/>
                    </a:lnTo>
                    <a:lnTo>
                      <a:pt x="5292000" y="6192113"/>
                    </a:lnTo>
                    <a:lnTo>
                      <a:pt x="4280256" y="6182968"/>
                    </a:lnTo>
                    <a:lnTo>
                      <a:pt x="4477000" y="120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9" name="Straight Connector 28"/>
              <p:cNvCxnSpPr>
                <a:stCxn id="30" idx="1"/>
              </p:cNvCxnSpPr>
              <p:nvPr userDrawn="1"/>
            </p:nvCxnSpPr>
            <p:spPr>
              <a:xfrm>
                <a:off x="10179035" y="1199984"/>
                <a:ext cx="812506" cy="135384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10179035" y="1199984"/>
                <a:ext cx="814411" cy="3474818"/>
              </a:xfrm>
              <a:custGeom>
                <a:avLst/>
                <a:gdLst>
                  <a:gd name="connsiteX0" fmla="*/ 806187 w 806187"/>
                  <a:gd name="connsiteY0" fmla="*/ 1341841 h 3462816"/>
                  <a:gd name="connsiteX1" fmla="*/ 0 w 806187"/>
                  <a:gd name="connsiteY1" fmla="*/ 0 h 3462816"/>
                  <a:gd name="connsiteX2" fmla="*/ 806187 w 806187"/>
                  <a:gd name="connsiteY2" fmla="*/ 3462816 h 3462816"/>
                  <a:gd name="connsiteX3" fmla="*/ 806187 w 806187"/>
                  <a:gd name="connsiteY3" fmla="*/ 1331020 h 3462816"/>
                  <a:gd name="connsiteX0" fmla="*/ 806187 w 806187"/>
                  <a:gd name="connsiteY0" fmla="*/ 1361463 h 3482438"/>
                  <a:gd name="connsiteX1" fmla="*/ 0 w 806187"/>
                  <a:gd name="connsiteY1" fmla="*/ 0 h 3482438"/>
                  <a:gd name="connsiteX2" fmla="*/ 806187 w 806187"/>
                  <a:gd name="connsiteY2" fmla="*/ 3482438 h 3482438"/>
                  <a:gd name="connsiteX3" fmla="*/ 806187 w 806187"/>
                  <a:gd name="connsiteY3" fmla="*/ 1350642 h 3482438"/>
                  <a:gd name="connsiteX0" fmla="*/ 809976 w 809976"/>
                  <a:gd name="connsiteY0" fmla="*/ 1353843 h 3474818"/>
                  <a:gd name="connsiteX1" fmla="*/ 0 w 809976"/>
                  <a:gd name="connsiteY1" fmla="*/ 0 h 3474818"/>
                  <a:gd name="connsiteX2" fmla="*/ 809976 w 809976"/>
                  <a:gd name="connsiteY2" fmla="*/ 3474818 h 3474818"/>
                  <a:gd name="connsiteX3" fmla="*/ 809976 w 809976"/>
                  <a:gd name="connsiteY3" fmla="*/ 1343022 h 3474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976" h="3474818">
                    <a:moveTo>
                      <a:pt x="809976" y="1353843"/>
                    </a:moveTo>
                    <a:lnTo>
                      <a:pt x="0" y="0"/>
                    </a:lnTo>
                    <a:lnTo>
                      <a:pt x="809976" y="3474818"/>
                    </a:lnTo>
                    <a:lnTo>
                      <a:pt x="809976" y="1343022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1" name="Straight Connector 30"/>
              <p:cNvCxnSpPr/>
              <p:nvPr userDrawn="1"/>
            </p:nvCxnSpPr>
            <p:spPr>
              <a:xfrm>
                <a:off x="10175782" y="1205267"/>
                <a:ext cx="815759" cy="34695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0171716" y="-38420"/>
                <a:ext cx="812141" cy="12441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>
              <a:stCxn id="30" idx="1"/>
            </p:cNvCxnSpPr>
            <p:nvPr userDrawn="1"/>
          </p:nvCxnSpPr>
          <p:spPr>
            <a:xfrm>
              <a:off x="10179035" y="1199984"/>
              <a:ext cx="851395" cy="1385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09240" cy="6858000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0"/>
            <a:ext cx="290924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/>
          <p:cNvSpPr/>
          <p:nvPr userDrawn="1"/>
        </p:nvSpPr>
        <p:spPr>
          <a:xfrm>
            <a:off x="0" y="4344795"/>
            <a:ext cx="2909240" cy="251320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8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734945" y="6257389"/>
            <a:ext cx="1160471" cy="390536"/>
            <a:chOff x="2604423" y="247812"/>
            <a:chExt cx="1379964" cy="4644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423" y="456586"/>
              <a:ext cx="1379964" cy="25562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3155" y="247812"/>
              <a:ext cx="782595" cy="216129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7" y="952500"/>
            <a:ext cx="2295514" cy="851678"/>
          </a:xfrm>
          <a:prstGeom prst="rect">
            <a:avLst/>
          </a:prstGeom>
        </p:spPr>
      </p:pic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18797" y="2320878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67" b="1" cap="all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01154" y="1587241"/>
            <a:ext cx="2432677" cy="2155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89" b="0" dirty="0">
                <a:solidFill>
                  <a:schemeClr val="bg1"/>
                </a:solidFill>
              </a:rPr>
              <a:t>April 4-7, 2016 | Silicon Valley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2470" y="3540500"/>
            <a:ext cx="2754037" cy="483934"/>
            <a:chOff x="595238" y="2930564"/>
            <a:chExt cx="2478633" cy="435541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238" y="2930564"/>
              <a:ext cx="2239132" cy="16659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739" y="3106994"/>
              <a:ext cx="2239132" cy="259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5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553719" y="734695"/>
            <a:ext cx="11084667" cy="656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574167" y="2336704"/>
            <a:ext cx="11054000" cy="413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0996" marR="0" lvl="0" indent="-98777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52490" marR="0" lvl="1" indent="-63499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7513" marR="0" lvl="2" indent="-102305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058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553719" y="1314815"/>
            <a:ext cx="11084667" cy="58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8011" marR="0" lvl="3" indent="-10583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007" marR="0" lvl="4" indent="-10583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6567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2192000" cy="660277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545526" y="5124779"/>
            <a:ext cx="6730148" cy="410369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2222" b="0">
                <a:solidFill>
                  <a:schemeClr val="bg2">
                    <a:lumMod val="50000"/>
                  </a:schemeClr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545526" y="3816232"/>
            <a:ext cx="673014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889" b="1" cap="all" baseline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48153" y="4989989"/>
            <a:ext cx="6063077" cy="0"/>
          </a:xfrm>
          <a:prstGeom prst="line">
            <a:avLst/>
          </a:prstGeom>
          <a:ln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153" y="536956"/>
            <a:ext cx="2538434" cy="88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1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2192000" cy="660277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173039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1753" b="-229"/>
          <a:stretch/>
        </p:blipFill>
        <p:spPr>
          <a:xfrm>
            <a:off x="0" y="1"/>
            <a:ext cx="12192000" cy="660277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 flipV="1">
            <a:off x="0" y="0"/>
            <a:ext cx="12192000" cy="6858000"/>
          </a:xfrm>
          <a:prstGeom prst="rect">
            <a:avLst/>
          </a:prstGeom>
          <a:gradFill>
            <a:gsLst>
              <a:gs pos="34000">
                <a:schemeClr val="tx1"/>
              </a:gs>
              <a:gs pos="100000">
                <a:schemeClr val="tx1">
                  <a:alpha val="3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152" y="4336019"/>
            <a:ext cx="3592064" cy="1258604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535157" y="5906228"/>
            <a:ext cx="2767361" cy="40011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222" dirty="0">
                <a:solidFill>
                  <a:schemeClr val="tx2"/>
                </a:solidFill>
                <a:latin typeface="Trebuchet MS" panose="020B0603020202020204" pitchFamily="34" charset="0"/>
              </a:rPr>
              <a:t>www.nvidia.com/dli</a:t>
            </a:r>
          </a:p>
        </p:txBody>
      </p:sp>
    </p:spTree>
    <p:extLst>
      <p:ext uri="{BB962C8B-B14F-4D97-AF65-F5344CB8AC3E}">
        <p14:creationId xmlns:p14="http://schemas.microsoft.com/office/powerpoint/2010/main" val="209061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380996" indent="-380996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222">
                <a:solidFill>
                  <a:schemeClr val="bg1"/>
                </a:solidFill>
              </a:defRPr>
            </a:lvl1pPr>
            <a:lvl2pPr marL="952490" indent="-31749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000">
                <a:solidFill>
                  <a:schemeClr val="bg1"/>
                </a:solidFill>
              </a:defRPr>
            </a:lvl2pPr>
            <a:lvl3pPr marL="1527513" indent="-31749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743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1776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731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866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877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38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040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6108" y="5947368"/>
            <a:ext cx="8739784" cy="410369"/>
          </a:xfrm>
        </p:spPr>
        <p:txBody>
          <a:bodyPr anchor="b"/>
          <a:lstStyle>
            <a:lvl1pPr algn="l">
              <a:defRPr sz="2222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3635" y="5713473"/>
            <a:ext cx="8384731" cy="11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1935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5743860"/>
            <a:ext cx="11084560" cy="595034"/>
          </a:xfrm>
        </p:spPr>
        <p:txBody>
          <a:bodyPr anchor="ctr"/>
          <a:lstStyle>
            <a:lvl1pPr algn="l">
              <a:defRPr sz="3556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10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380996" indent="-380996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222">
                <a:solidFill>
                  <a:schemeClr val="bg1"/>
                </a:solidFill>
              </a:defRPr>
            </a:lvl1pPr>
            <a:lvl2pPr marL="952490" indent="-31749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2000">
                <a:solidFill>
                  <a:schemeClr val="bg1"/>
                </a:solidFill>
              </a:defRPr>
            </a:lvl2pPr>
            <a:lvl3pPr marL="1527513" indent="-317497">
              <a:buClr>
                <a:schemeClr val="bg2"/>
              </a:buClr>
              <a:buSzPct val="100000"/>
              <a:buFont typeface="Trebuchet MS" panose="020B0603020202020204" pitchFamily="34" charset="0"/>
              <a:buChar char="—"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545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85661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 and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3076" t="22534" r="63759" b="-903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Rectangle 12"/>
          <p:cNvSpPr/>
          <p:nvPr userDrawn="1"/>
        </p:nvSpPr>
        <p:spPr>
          <a:xfrm flipH="1" flipV="1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09623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0_Title Slide - Imag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336000" y="-42689"/>
            <a:ext cx="5920033" cy="6914813"/>
            <a:chOff x="5702400" y="-38420"/>
            <a:chExt cx="5328030" cy="622333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5702400" y="-38420"/>
              <a:ext cx="5292000" cy="6223332"/>
              <a:chOff x="5702400" y="-38420"/>
              <a:chExt cx="5292000" cy="6223332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5702400" y="-7201"/>
                <a:ext cx="5292000" cy="6192113"/>
              </a:xfrm>
              <a:custGeom>
                <a:avLst/>
                <a:gdLst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206400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192112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85600 w 5292000"/>
                  <a:gd name="connsiteY4" fmla="*/ 1202400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4280256 w 5292000"/>
                  <a:gd name="connsiteY3" fmla="*/ 6182968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2000" h="6192113">
                    <a:moveTo>
                      <a:pt x="0" y="0"/>
                    </a:moveTo>
                    <a:lnTo>
                      <a:pt x="5292000" y="0"/>
                    </a:lnTo>
                    <a:lnTo>
                      <a:pt x="5292000" y="6192113"/>
                    </a:lnTo>
                    <a:lnTo>
                      <a:pt x="4280256" y="6182968"/>
                    </a:lnTo>
                    <a:lnTo>
                      <a:pt x="4477000" y="120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9" name="Straight Connector 28"/>
              <p:cNvCxnSpPr>
                <a:stCxn id="30" idx="1"/>
              </p:cNvCxnSpPr>
              <p:nvPr userDrawn="1"/>
            </p:nvCxnSpPr>
            <p:spPr>
              <a:xfrm>
                <a:off x="10179035" y="1199984"/>
                <a:ext cx="812506" cy="135384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10179035" y="1199984"/>
                <a:ext cx="814411" cy="3474818"/>
              </a:xfrm>
              <a:custGeom>
                <a:avLst/>
                <a:gdLst>
                  <a:gd name="connsiteX0" fmla="*/ 806187 w 806187"/>
                  <a:gd name="connsiteY0" fmla="*/ 1341841 h 3462816"/>
                  <a:gd name="connsiteX1" fmla="*/ 0 w 806187"/>
                  <a:gd name="connsiteY1" fmla="*/ 0 h 3462816"/>
                  <a:gd name="connsiteX2" fmla="*/ 806187 w 806187"/>
                  <a:gd name="connsiteY2" fmla="*/ 3462816 h 3462816"/>
                  <a:gd name="connsiteX3" fmla="*/ 806187 w 806187"/>
                  <a:gd name="connsiteY3" fmla="*/ 1331020 h 3462816"/>
                  <a:gd name="connsiteX0" fmla="*/ 806187 w 806187"/>
                  <a:gd name="connsiteY0" fmla="*/ 1361463 h 3482438"/>
                  <a:gd name="connsiteX1" fmla="*/ 0 w 806187"/>
                  <a:gd name="connsiteY1" fmla="*/ 0 h 3482438"/>
                  <a:gd name="connsiteX2" fmla="*/ 806187 w 806187"/>
                  <a:gd name="connsiteY2" fmla="*/ 3482438 h 3482438"/>
                  <a:gd name="connsiteX3" fmla="*/ 806187 w 806187"/>
                  <a:gd name="connsiteY3" fmla="*/ 1350642 h 3482438"/>
                  <a:gd name="connsiteX0" fmla="*/ 809976 w 809976"/>
                  <a:gd name="connsiteY0" fmla="*/ 1353843 h 3474818"/>
                  <a:gd name="connsiteX1" fmla="*/ 0 w 809976"/>
                  <a:gd name="connsiteY1" fmla="*/ 0 h 3474818"/>
                  <a:gd name="connsiteX2" fmla="*/ 809976 w 809976"/>
                  <a:gd name="connsiteY2" fmla="*/ 3474818 h 3474818"/>
                  <a:gd name="connsiteX3" fmla="*/ 809976 w 809976"/>
                  <a:gd name="connsiteY3" fmla="*/ 1343022 h 3474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976" h="3474818">
                    <a:moveTo>
                      <a:pt x="809976" y="1353843"/>
                    </a:moveTo>
                    <a:lnTo>
                      <a:pt x="0" y="0"/>
                    </a:lnTo>
                    <a:lnTo>
                      <a:pt x="809976" y="3474818"/>
                    </a:lnTo>
                    <a:lnTo>
                      <a:pt x="809976" y="1343022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1" name="Straight Connector 30"/>
              <p:cNvCxnSpPr/>
              <p:nvPr userDrawn="1"/>
            </p:nvCxnSpPr>
            <p:spPr>
              <a:xfrm>
                <a:off x="10175782" y="1205267"/>
                <a:ext cx="815759" cy="34695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0171716" y="-38420"/>
                <a:ext cx="812141" cy="12441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>
              <a:stCxn id="30" idx="1"/>
            </p:cNvCxnSpPr>
            <p:nvPr userDrawn="1"/>
          </p:nvCxnSpPr>
          <p:spPr>
            <a:xfrm>
              <a:off x="10179035" y="1199984"/>
              <a:ext cx="851395" cy="1385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09240" cy="6858000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0"/>
            <a:ext cx="290924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/>
          <p:cNvSpPr/>
          <p:nvPr userDrawn="1"/>
        </p:nvSpPr>
        <p:spPr>
          <a:xfrm>
            <a:off x="0" y="4344795"/>
            <a:ext cx="2909240" cy="251320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8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734945" y="6257389"/>
            <a:ext cx="1160471" cy="390536"/>
            <a:chOff x="2604423" y="247812"/>
            <a:chExt cx="1379964" cy="4644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423" y="456586"/>
              <a:ext cx="1379964" cy="25562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3155" y="247812"/>
              <a:ext cx="782595" cy="216129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7" y="952500"/>
            <a:ext cx="2295514" cy="851678"/>
          </a:xfrm>
          <a:prstGeom prst="rect">
            <a:avLst/>
          </a:prstGeom>
        </p:spPr>
      </p:pic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762339" y="3392308"/>
            <a:ext cx="9667451" cy="379591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67"/>
              </a:spcBef>
              <a:spcAft>
                <a:spcPts val="333"/>
              </a:spcAft>
              <a:buFontTx/>
              <a:buNone/>
              <a:defRPr sz="2000" b="0">
                <a:solidFill>
                  <a:schemeClr val="bg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18797" y="2320878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67" b="1" cap="all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01154" y="1587241"/>
            <a:ext cx="2432677" cy="2155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89" b="0" dirty="0">
                <a:solidFill>
                  <a:schemeClr val="bg1"/>
                </a:solidFill>
              </a:rPr>
              <a:t>April 4-7, 2016 | Silicon Valley</a:t>
            </a:r>
          </a:p>
        </p:txBody>
      </p:sp>
    </p:spTree>
    <p:extLst>
      <p:ext uri="{BB962C8B-B14F-4D97-AF65-F5344CB8AC3E}">
        <p14:creationId xmlns:p14="http://schemas.microsoft.com/office/powerpoint/2010/main" val="112727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6336000" y="-42689"/>
            <a:ext cx="5920033" cy="6914813"/>
            <a:chOff x="5702400" y="-38420"/>
            <a:chExt cx="5328030" cy="6223332"/>
          </a:xfrm>
        </p:grpSpPr>
        <p:grpSp>
          <p:nvGrpSpPr>
            <p:cNvPr id="26" name="Group 25"/>
            <p:cNvGrpSpPr/>
            <p:nvPr userDrawn="1"/>
          </p:nvGrpSpPr>
          <p:grpSpPr>
            <a:xfrm>
              <a:off x="5702400" y="-38420"/>
              <a:ext cx="5292000" cy="6223332"/>
              <a:chOff x="5702400" y="-38420"/>
              <a:chExt cx="5292000" cy="6223332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5702400" y="-7201"/>
                <a:ext cx="5292000" cy="6192113"/>
              </a:xfrm>
              <a:custGeom>
                <a:avLst/>
                <a:gdLst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206400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206400"/>
                  <a:gd name="connsiteX1" fmla="*/ 5292000 w 5292000"/>
                  <a:gd name="connsiteY1" fmla="*/ 0 h 6206400"/>
                  <a:gd name="connsiteX2" fmla="*/ 5292000 w 5292000"/>
                  <a:gd name="connsiteY2" fmla="*/ 6206400 h 6206400"/>
                  <a:gd name="connsiteX3" fmla="*/ 3146400 w 5292000"/>
                  <a:gd name="connsiteY3" fmla="*/ 6192112 h 6206400"/>
                  <a:gd name="connsiteX4" fmla="*/ 4485600 w 5292000"/>
                  <a:gd name="connsiteY4" fmla="*/ 1202400 h 6206400"/>
                  <a:gd name="connsiteX5" fmla="*/ 0 w 5292000"/>
                  <a:gd name="connsiteY5" fmla="*/ 0 h 6206400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85600 w 5292000"/>
                  <a:gd name="connsiteY4" fmla="*/ 1202400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3146400 w 5292000"/>
                  <a:gd name="connsiteY3" fmla="*/ 6192112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  <a:gd name="connsiteX0" fmla="*/ 0 w 5292000"/>
                  <a:gd name="connsiteY0" fmla="*/ 0 h 6192113"/>
                  <a:gd name="connsiteX1" fmla="*/ 5292000 w 5292000"/>
                  <a:gd name="connsiteY1" fmla="*/ 0 h 6192113"/>
                  <a:gd name="connsiteX2" fmla="*/ 5292000 w 5292000"/>
                  <a:gd name="connsiteY2" fmla="*/ 6192113 h 6192113"/>
                  <a:gd name="connsiteX3" fmla="*/ 4280256 w 5292000"/>
                  <a:gd name="connsiteY3" fmla="*/ 6182968 h 6192113"/>
                  <a:gd name="connsiteX4" fmla="*/ 4477000 w 5292000"/>
                  <a:gd name="connsiteY4" fmla="*/ 1205267 h 6192113"/>
                  <a:gd name="connsiteX5" fmla="*/ 0 w 5292000"/>
                  <a:gd name="connsiteY5" fmla="*/ 0 h 6192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92000" h="6192113">
                    <a:moveTo>
                      <a:pt x="0" y="0"/>
                    </a:moveTo>
                    <a:lnTo>
                      <a:pt x="5292000" y="0"/>
                    </a:lnTo>
                    <a:lnTo>
                      <a:pt x="5292000" y="6192113"/>
                    </a:lnTo>
                    <a:lnTo>
                      <a:pt x="4280256" y="6182968"/>
                    </a:lnTo>
                    <a:lnTo>
                      <a:pt x="4477000" y="120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9" name="Straight Connector 28"/>
              <p:cNvCxnSpPr>
                <a:stCxn id="30" idx="1"/>
              </p:cNvCxnSpPr>
              <p:nvPr userDrawn="1"/>
            </p:nvCxnSpPr>
            <p:spPr>
              <a:xfrm>
                <a:off x="10179035" y="1199984"/>
                <a:ext cx="812506" cy="1353843"/>
              </a:xfrm>
              <a:prstGeom prst="line">
                <a:avLst/>
              </a:prstGeom>
              <a:ln w="6350">
                <a:solidFill>
                  <a:schemeClr val="bg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10179035" y="1199984"/>
                <a:ext cx="814411" cy="3474818"/>
              </a:xfrm>
              <a:custGeom>
                <a:avLst/>
                <a:gdLst>
                  <a:gd name="connsiteX0" fmla="*/ 806187 w 806187"/>
                  <a:gd name="connsiteY0" fmla="*/ 1341841 h 3462816"/>
                  <a:gd name="connsiteX1" fmla="*/ 0 w 806187"/>
                  <a:gd name="connsiteY1" fmla="*/ 0 h 3462816"/>
                  <a:gd name="connsiteX2" fmla="*/ 806187 w 806187"/>
                  <a:gd name="connsiteY2" fmla="*/ 3462816 h 3462816"/>
                  <a:gd name="connsiteX3" fmla="*/ 806187 w 806187"/>
                  <a:gd name="connsiteY3" fmla="*/ 1331020 h 3462816"/>
                  <a:gd name="connsiteX0" fmla="*/ 806187 w 806187"/>
                  <a:gd name="connsiteY0" fmla="*/ 1361463 h 3482438"/>
                  <a:gd name="connsiteX1" fmla="*/ 0 w 806187"/>
                  <a:gd name="connsiteY1" fmla="*/ 0 h 3482438"/>
                  <a:gd name="connsiteX2" fmla="*/ 806187 w 806187"/>
                  <a:gd name="connsiteY2" fmla="*/ 3482438 h 3482438"/>
                  <a:gd name="connsiteX3" fmla="*/ 806187 w 806187"/>
                  <a:gd name="connsiteY3" fmla="*/ 1350642 h 3482438"/>
                  <a:gd name="connsiteX0" fmla="*/ 809976 w 809976"/>
                  <a:gd name="connsiteY0" fmla="*/ 1353843 h 3474818"/>
                  <a:gd name="connsiteX1" fmla="*/ 0 w 809976"/>
                  <a:gd name="connsiteY1" fmla="*/ 0 h 3474818"/>
                  <a:gd name="connsiteX2" fmla="*/ 809976 w 809976"/>
                  <a:gd name="connsiteY2" fmla="*/ 3474818 h 3474818"/>
                  <a:gd name="connsiteX3" fmla="*/ 809976 w 809976"/>
                  <a:gd name="connsiteY3" fmla="*/ 1343022 h 3474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09976" h="3474818">
                    <a:moveTo>
                      <a:pt x="809976" y="1353843"/>
                    </a:moveTo>
                    <a:lnTo>
                      <a:pt x="0" y="0"/>
                    </a:lnTo>
                    <a:lnTo>
                      <a:pt x="809976" y="3474818"/>
                    </a:lnTo>
                    <a:lnTo>
                      <a:pt x="809976" y="1343022"/>
                    </a:lnTo>
                  </a:path>
                </a:pathLst>
              </a:custGeom>
              <a:solidFill>
                <a:srgbClr val="0048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31" name="Straight Connector 30"/>
              <p:cNvCxnSpPr/>
              <p:nvPr userDrawn="1"/>
            </p:nvCxnSpPr>
            <p:spPr>
              <a:xfrm>
                <a:off x="10175782" y="1205267"/>
                <a:ext cx="815759" cy="346953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10171716" y="-38420"/>
                <a:ext cx="812141" cy="12441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Connector 26"/>
            <p:cNvCxnSpPr>
              <a:stCxn id="30" idx="1"/>
            </p:cNvCxnSpPr>
            <p:nvPr userDrawn="1"/>
          </p:nvCxnSpPr>
          <p:spPr>
            <a:xfrm>
              <a:off x="10179035" y="1199984"/>
              <a:ext cx="851395" cy="1385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909240" cy="6858000"/>
          </a:xfrm>
          <a:prstGeom prst="rect">
            <a:avLst/>
          </a:prstGeom>
        </p:spPr>
      </p:pic>
      <p:sp>
        <p:nvSpPr>
          <p:cNvPr id="34" name="Rectangle 33"/>
          <p:cNvSpPr/>
          <p:nvPr userDrawn="1"/>
        </p:nvSpPr>
        <p:spPr>
          <a:xfrm>
            <a:off x="0" y="0"/>
            <a:ext cx="2909240" cy="6858000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5" name="Rectangle 34"/>
          <p:cNvSpPr/>
          <p:nvPr userDrawn="1"/>
        </p:nvSpPr>
        <p:spPr>
          <a:xfrm>
            <a:off x="0" y="4344795"/>
            <a:ext cx="2909240" cy="251320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68000">
                <a:schemeClr val="tx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36" name="Group 35"/>
          <p:cNvGrpSpPr/>
          <p:nvPr userDrawn="1"/>
        </p:nvGrpSpPr>
        <p:grpSpPr>
          <a:xfrm>
            <a:off x="734945" y="6257389"/>
            <a:ext cx="1160471" cy="390536"/>
            <a:chOff x="2604423" y="247812"/>
            <a:chExt cx="1379964" cy="4644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04423" y="456586"/>
              <a:ext cx="1379964" cy="25562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83155" y="247812"/>
              <a:ext cx="782595" cy="216129"/>
            </a:xfrm>
            <a:prstGeom prst="rect">
              <a:avLst/>
            </a:prstGeom>
          </p:spPr>
        </p:pic>
      </p:grpSp>
      <p:pic>
        <p:nvPicPr>
          <p:cNvPr id="39" name="Picture 38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367" y="952500"/>
            <a:ext cx="2295514" cy="851678"/>
          </a:xfrm>
          <a:prstGeom prst="rect">
            <a:avLst/>
          </a:prstGeom>
        </p:spPr>
      </p:pic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718797" y="2320878"/>
            <a:ext cx="9710378" cy="1092061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67" b="1" cap="all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801154" y="1587241"/>
            <a:ext cx="2432677" cy="2155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889" b="0" dirty="0">
                <a:solidFill>
                  <a:schemeClr val="bg1"/>
                </a:solidFill>
              </a:rPr>
              <a:t>April 4-7, 2016 | Silicon Valley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582470" y="3540500"/>
            <a:ext cx="2754037" cy="483934"/>
            <a:chOff x="595238" y="2930564"/>
            <a:chExt cx="2478633" cy="435541"/>
          </a:xfrm>
        </p:grpSpPr>
        <p:pic>
          <p:nvPicPr>
            <p:cNvPr id="22" name="Picture 21"/>
            <p:cNvPicPr>
              <a:picLocks noChangeAspect="1"/>
            </p:cNvPicPr>
            <p:nvPr userDrawn="1"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95238" y="2930564"/>
              <a:ext cx="2239132" cy="16659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4739" y="3106994"/>
              <a:ext cx="2239132" cy="259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411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CDDDBFF4-0384-CC49-8A59-511671B4B6EC}" type="datetimeFigureOut">
              <a:rPr lang="en-US" smtClean="0"/>
              <a:t>6/28/2019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6"/>
          </a:xfrm>
          <a:prstGeom prst="rect">
            <a:avLst/>
          </a:prstGeom>
        </p:spPr>
        <p:txBody>
          <a:bodyPr/>
          <a:lstStyle/>
          <a:p>
            <a:fld id="{EB470F81-8C2C-F24E-892A-3BC7A661AA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78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,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553719" y="734695"/>
            <a:ext cx="11084667" cy="6566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1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574167" y="2336704"/>
            <a:ext cx="11054000" cy="413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80996" marR="0" lvl="0" indent="-98777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52490" marR="0" lvl="1" indent="-63499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20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527513" marR="0" lvl="2" indent="-102305" algn="l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ct val="100000"/>
              <a:buFont typeface="Trebuchet MS"/>
              <a:buChar char="—"/>
              <a:defRPr sz="1778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972008" marR="0" lvl="3" indent="-1058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353004" marR="0" lvl="4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  <a:defRPr sz="2222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553719" y="1314815"/>
            <a:ext cx="11084667" cy="58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2667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634994" marR="0" lvl="1" indent="0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210016" marR="0" lvl="2" indent="-10583" algn="ctr" rtl="0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718011" marR="0" lvl="3" indent="-10583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099007" marR="0" lvl="4" indent="-10583" algn="ctr" rtl="0">
              <a:lnSpc>
                <a:spcPct val="100000"/>
              </a:lnSpc>
              <a:spcBef>
                <a:spcPts val="622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3111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860999" marR="0" lvl="5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368994" marR="0" lvl="6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876989" marR="0" lvl="7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384984" marR="0" lvl="8" indent="17639" algn="l" rtl="0">
              <a:lnSpc>
                <a:spcPct val="100000"/>
              </a:lnSpc>
              <a:spcBef>
                <a:spcPts val="444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Trebuchet MS"/>
              <a:buChar char="»"/>
              <a:defRPr sz="2222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99463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with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167" y="2336706"/>
            <a:ext cx="11054080" cy="4132139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1778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7833032" y="6424130"/>
            <a:ext cx="3069851" cy="275713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r" defTabSz="50799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9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4780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11054080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4815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837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1" y="703918"/>
            <a:ext cx="6580130" cy="68736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960" y="2336705"/>
            <a:ext cx="6562037" cy="4104176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222">
                <a:solidFill>
                  <a:schemeClr val="bg1"/>
                </a:solidFill>
              </a:defRPr>
            </a:lvl1pPr>
            <a:lvl2pPr marL="634994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2pPr>
            <a:lvl3pPr marL="1210016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bg1"/>
                </a:solidFill>
              </a:defRPr>
            </a:lvl3pPr>
            <a:lvl4pPr marL="1972008" indent="-253997"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</a:defRPr>
            </a:lvl4pPr>
            <a:lvl5pPr marL="2353004" indent="-253997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1" y="1314815"/>
            <a:ext cx="6580130" cy="583848"/>
          </a:xfrm>
        </p:spPr>
        <p:txBody>
          <a:bodyPr/>
          <a:lstStyle>
            <a:lvl1pPr marL="0" indent="0" algn="l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0306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34696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0478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19" t="22933" r="58849" b="-4267"/>
          <a:stretch/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0000">
                <a:schemeClr val="tx2"/>
              </a:gs>
              <a:gs pos="100000">
                <a:schemeClr val="tx2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tx2">
                  <a:alpha val="3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3100706"/>
            <a:ext cx="11084560" cy="65659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64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720" y="727058"/>
            <a:ext cx="11084560" cy="65659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53721" y="2346291"/>
            <a:ext cx="5494514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3767" y="2346291"/>
            <a:ext cx="5494513" cy="4103912"/>
          </a:xfrm>
        </p:spPr>
        <p:txBody>
          <a:bodyPr/>
          <a:lstStyle>
            <a:lvl1pPr marL="257525" indent="-257525">
              <a:buSzPct val="100000"/>
              <a:buFontTx/>
              <a:buBlip>
                <a:blip r:embed="rId2"/>
              </a:buBlip>
              <a:defRPr sz="2667" b="0">
                <a:solidFill>
                  <a:schemeClr val="bg1"/>
                </a:solidFill>
              </a:defRPr>
            </a:lvl1pPr>
            <a:lvl2pPr marL="892519" indent="-257525">
              <a:buSzPct val="100000"/>
              <a:buFontTx/>
              <a:buBlip>
                <a:blip r:embed="rId2"/>
              </a:buBlip>
              <a:defRPr sz="2222" b="0">
                <a:solidFill>
                  <a:schemeClr val="bg1"/>
                </a:solidFill>
              </a:defRPr>
            </a:lvl2pPr>
            <a:lvl3pPr marL="1395223" indent="-185207">
              <a:buSzPct val="100000"/>
              <a:buFontTx/>
              <a:buBlip>
                <a:blip r:embed="rId2"/>
              </a:buBlip>
              <a:defRPr sz="2000" b="0">
                <a:solidFill>
                  <a:schemeClr val="bg1"/>
                </a:solidFill>
              </a:defRPr>
            </a:lvl3pPr>
            <a:lvl4pPr marL="1972008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4pPr>
            <a:lvl5pPr marL="2353004" indent="-253997">
              <a:buFont typeface="Wingdings" panose="05000000000000000000" pitchFamily="2" charset="2"/>
              <a:buChar char="§"/>
              <a:defRPr sz="2000" b="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53720" y="1311743"/>
            <a:ext cx="11084560" cy="583848"/>
          </a:xfrm>
        </p:spPr>
        <p:txBody>
          <a:bodyPr/>
          <a:lstStyle>
            <a:lvl1pPr marL="0" indent="0" algn="ctr">
              <a:buFontTx/>
              <a:buNone/>
              <a:defRPr sz="2667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634994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210016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718011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2099007" indent="0" algn="ctr">
              <a:buFontTx/>
              <a:buNone/>
              <a:defRPr sz="3111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873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35017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271" y="726147"/>
            <a:ext cx="11081461" cy="656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4892" y="2224853"/>
            <a:ext cx="11054368" cy="4342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56464" y="6428244"/>
            <a:ext cx="645209" cy="22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3690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40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5pPr>
      <a:lvl6pPr marL="50799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6pPr>
      <a:lvl7pPr marL="101599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7pPr>
      <a:lvl8pPr marL="1523985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8pPr>
      <a:lvl9pPr marL="2031980" algn="l" rtl="0" eaLnBrk="1" fontAlgn="base" hangingPunct="1">
        <a:spcBef>
          <a:spcPct val="0"/>
        </a:spcBef>
        <a:spcAft>
          <a:spcPct val="0"/>
        </a:spcAft>
        <a:defRPr sz="3556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222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634994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2000" b="0">
          <a:solidFill>
            <a:schemeClr val="bg1"/>
          </a:solidFill>
          <a:latin typeface="Trebuchet MS" pitchFamily="34" charset="0"/>
        </a:defRPr>
      </a:lvl2pPr>
      <a:lvl3pPr marL="1210016" indent="0" algn="l" rtl="0" fontAlgn="base">
        <a:lnSpc>
          <a:spcPct val="90000"/>
        </a:lnSpc>
        <a:spcBef>
          <a:spcPts val="1000"/>
        </a:spcBef>
        <a:spcAft>
          <a:spcPts val="1000"/>
        </a:spcAft>
        <a:buClr>
          <a:schemeClr val="bg2"/>
        </a:buClr>
        <a:buSzPct val="100000"/>
        <a:buFontTx/>
        <a:buNone/>
        <a:defRPr sz="1778" b="0">
          <a:solidFill>
            <a:schemeClr val="bg1"/>
          </a:solidFill>
          <a:latin typeface="Trebuchet MS" pitchFamily="34" charset="0"/>
        </a:defRPr>
      </a:lvl3pPr>
      <a:lvl4pPr marL="1972008" indent="-253997" algn="l" rtl="0" fontAlgn="base">
        <a:spcBef>
          <a:spcPct val="20000"/>
        </a:spcBef>
        <a:spcAft>
          <a:spcPct val="0"/>
        </a:spcAft>
        <a:buChar char="–"/>
        <a:defRPr sz="2222">
          <a:solidFill>
            <a:schemeClr val="bg1"/>
          </a:solidFill>
          <a:latin typeface="+mn-lt"/>
        </a:defRPr>
      </a:lvl4pPr>
      <a:lvl5pPr marL="2353004" indent="-253997" algn="l" rtl="0" fontAlgn="base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5pPr>
      <a:lvl6pPr marL="286099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6pPr>
      <a:lvl7pPr marL="336899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7pPr>
      <a:lvl8pPr marL="3876989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8pPr>
      <a:lvl9pPr marL="4384984" indent="-253997" algn="l" rtl="0" eaLnBrk="1" fontAlgn="base" hangingPunct="1">
        <a:spcBef>
          <a:spcPct val="20000"/>
        </a:spcBef>
        <a:spcAft>
          <a:spcPct val="0"/>
        </a:spcAft>
        <a:buChar char="»"/>
        <a:defRPr sz="2222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799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599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398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198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39975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7970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964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959" algn="l" defTabSz="101599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2.mp4"/><Relationship Id="rId7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31.png"/><Relationship Id="rId4" Type="http://schemas.openxmlformats.org/officeDocument/2006/relationships/video" Target="../media/media2.mp4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>
            <a:spLocks noGrp="1"/>
          </p:cNvSpPr>
          <p:nvPr>
            <p:ph type="title"/>
          </p:nvPr>
        </p:nvSpPr>
        <p:spPr>
          <a:xfrm>
            <a:off x="545522" y="3816230"/>
            <a:ext cx="11059453" cy="109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83" tIns="101583" rIns="101583" bIns="101583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  <a:buClr>
                <a:schemeClr val="lt2"/>
              </a:buClr>
              <a:buSzPct val="25000"/>
            </a:pPr>
            <a:r>
              <a:rPr lang="ko-KR" altLang="en-US" sz="4000" cap="none" dirty="0">
                <a:solidFill>
                  <a:srgbClr val="3B5C00"/>
                </a:solidFill>
                <a:latin typeface="Trebuchet MS"/>
                <a:ea typeface="Trebuchet MS"/>
                <a:cs typeface="Trebuchet MS"/>
                <a:sym typeface="Trebuchet MS"/>
              </a:rPr>
              <a:t>이미지 및 영상 </a:t>
            </a:r>
            <a:r>
              <a:rPr lang="ko-KR" altLang="en-US" sz="4000" cap="none" dirty="0" smtClean="0">
                <a:solidFill>
                  <a:srgbClr val="3B5C00"/>
                </a:solidFill>
                <a:latin typeface="Trebuchet MS"/>
                <a:ea typeface="Trebuchet MS"/>
                <a:cs typeface="Trebuchet MS"/>
                <a:sym typeface="Trebuchet MS"/>
              </a:rPr>
              <a:t>자막 생성</a:t>
            </a:r>
            <a:r>
              <a:rPr lang="en-US" altLang="ko-KR" sz="4000" cap="none" dirty="0">
                <a:solidFill>
                  <a:srgbClr val="3B5C00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altLang="ko-KR" sz="4000" cap="none" dirty="0">
                <a:solidFill>
                  <a:srgbClr val="3B5C00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altLang="ko-KR" sz="4000" cap="none" dirty="0">
                <a:solidFill>
                  <a:srgbClr val="3B5C00"/>
                </a:solidFill>
                <a:latin typeface="Trebuchet MS"/>
                <a:ea typeface="Trebuchet MS"/>
                <a:cs typeface="Trebuchet MS"/>
                <a:sym typeface="Trebuchet MS"/>
              </a:rPr>
              <a:t>Image and Video Captioning</a:t>
            </a:r>
            <a:endParaRPr lang="en-US" sz="4000" cap="none" dirty="0">
              <a:solidFill>
                <a:srgbClr val="3B5C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3177043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dirty="0"/>
              <a:t>이미지</a:t>
            </a:r>
            <a:r>
              <a:rPr lang="en-US" dirty="0"/>
              <a:t> </a:t>
            </a:r>
            <a:r>
              <a:rPr lang="ko-KR" altLang="en-US" dirty="0" smtClean="0"/>
              <a:t>자막 생성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9609583" y="3998136"/>
            <a:ext cx="899583" cy="10477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/>
              <a:sym typeface="Arial"/>
            </a:endParaRPr>
          </a:p>
        </p:txBody>
      </p:sp>
      <p:cxnSp>
        <p:nvCxnSpPr>
          <p:cNvPr id="54" name="Straight Arrow Connector 53"/>
          <p:cNvCxnSpPr>
            <a:endCxn id="53" idx="0"/>
          </p:cNvCxnSpPr>
          <p:nvPr/>
        </p:nvCxnSpPr>
        <p:spPr>
          <a:xfrm flipH="1">
            <a:off x="10059374" y="3213004"/>
            <a:ext cx="7518" cy="78513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3" idx="2"/>
          </p:cNvCxnSpPr>
          <p:nvPr/>
        </p:nvCxnSpPr>
        <p:spPr>
          <a:xfrm flipH="1">
            <a:off x="10059374" y="5045886"/>
            <a:ext cx="1" cy="45720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778836" y="5297904"/>
            <a:ext cx="952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Output</a:t>
            </a:r>
          </a:p>
        </p:txBody>
      </p:sp>
      <p:sp>
        <p:nvSpPr>
          <p:cNvPr id="58" name="Arc 57"/>
          <p:cNvSpPr/>
          <p:nvPr/>
        </p:nvSpPr>
        <p:spPr>
          <a:xfrm>
            <a:off x="10276333" y="4115876"/>
            <a:ext cx="910168" cy="664103"/>
          </a:xfrm>
          <a:prstGeom prst="arc">
            <a:avLst>
              <a:gd name="adj1" fmla="val 16200000"/>
              <a:gd name="adj2" fmla="val 6098018"/>
            </a:avLst>
          </a:prstGeom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/>
              <a:sym typeface="Arial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507690" y="4369610"/>
            <a:ext cx="1936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Recurrent layer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898891" y="2657742"/>
            <a:ext cx="5359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[0.2,0.001,5e-2,</a:t>
            </a:r>
            <a:r>
              <a:rPr lang="is-IS" sz="20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….,0.2,0.9,</a:t>
            </a:r>
            <a:r>
              <a:rPr lang="en-US" sz="20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0,0,0,0,0,0,0,0,0,0]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1066971" y="3911078"/>
            <a:ext cx="426720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W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805743" y="4312275"/>
            <a:ext cx="567784" cy="40011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h(t)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893812" y="5595202"/>
            <a:ext cx="2387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[1,0,0,0,0,0,0,0,0,0]</a:t>
            </a:r>
          </a:p>
        </p:txBody>
      </p:sp>
      <p:graphicFrame>
        <p:nvGraphicFramePr>
          <p:cNvPr id="64" name="Table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48800"/>
              </p:ext>
            </p:extLst>
          </p:nvPr>
        </p:nvGraphicFramePr>
        <p:xfrm>
          <a:off x="553720" y="3022497"/>
          <a:ext cx="6200639" cy="254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85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5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2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5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93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465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827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82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8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410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1784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778933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image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dog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with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267"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cake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01600" marR="101600" marT="50800" marB="508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5" name="Left Bracket 64"/>
          <p:cNvSpPr/>
          <p:nvPr/>
        </p:nvSpPr>
        <p:spPr>
          <a:xfrm rot="16200000">
            <a:off x="3864182" y="837513"/>
            <a:ext cx="400110" cy="4894591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/>
              <a:sym typeface="Arial"/>
            </a:endParaRPr>
          </a:p>
        </p:txBody>
      </p:sp>
      <p:sp>
        <p:nvSpPr>
          <p:cNvPr id="66" name="Left Bracket 65"/>
          <p:cNvSpPr/>
          <p:nvPr/>
        </p:nvSpPr>
        <p:spPr>
          <a:xfrm rot="16200000">
            <a:off x="10006361" y="2024061"/>
            <a:ext cx="125812" cy="2130627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/>
              <a:sym typeface="Arial"/>
            </a:endParaRPr>
          </a:p>
        </p:txBody>
      </p:sp>
      <p:sp>
        <p:nvSpPr>
          <p:cNvPr id="68" name="Freeform 67"/>
          <p:cNvSpPr/>
          <p:nvPr/>
        </p:nvSpPr>
        <p:spPr>
          <a:xfrm rot="328571">
            <a:off x="5965770" y="3012182"/>
            <a:ext cx="3299093" cy="1020911"/>
          </a:xfrm>
          <a:custGeom>
            <a:avLst/>
            <a:gdLst>
              <a:gd name="connsiteX0" fmla="*/ 0 w 2992581"/>
              <a:gd name="connsiteY0" fmla="*/ 592282 h 831346"/>
              <a:gd name="connsiteX1" fmla="*/ 1589809 w 2992581"/>
              <a:gd name="connsiteY1" fmla="*/ 800100 h 831346"/>
              <a:gd name="connsiteX2" fmla="*/ 2992581 w 2992581"/>
              <a:gd name="connsiteY2" fmla="*/ 0 h 831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92581" h="831346">
                <a:moveTo>
                  <a:pt x="0" y="592282"/>
                </a:moveTo>
                <a:cubicBezTo>
                  <a:pt x="545523" y="745548"/>
                  <a:pt x="1091046" y="898814"/>
                  <a:pt x="1589809" y="800100"/>
                </a:cubicBezTo>
                <a:cubicBezTo>
                  <a:pt x="2088572" y="701386"/>
                  <a:pt x="2741467" y="140277"/>
                  <a:pt x="2992581" y="0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000000"/>
              </a:solidFill>
              <a:latin typeface="Trebuchet MS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10868" y="2387475"/>
            <a:ext cx="31931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/>
                <a:sym typeface="Arial"/>
              </a:rPr>
              <a:t>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61491" y="6024495"/>
            <a:ext cx="31931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000000"/>
                </a:solidFill>
                <a:latin typeface="Trebuchet MS"/>
                <a:sym typeface="Arial"/>
              </a:rPr>
              <a:t>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4784" y="456039"/>
            <a:ext cx="2771600" cy="1920858"/>
          </a:xfrm>
          <a:prstGeom prst="rect">
            <a:avLst/>
          </a:prstGeom>
        </p:spPr>
      </p:pic>
      <p:sp>
        <p:nvSpPr>
          <p:cNvPr id="7" name="Right Bracket 6"/>
          <p:cNvSpPr/>
          <p:nvPr/>
        </p:nvSpPr>
        <p:spPr>
          <a:xfrm rot="16200000">
            <a:off x="7356749" y="1143644"/>
            <a:ext cx="287673" cy="2931603"/>
          </a:xfrm>
          <a:prstGeom prst="righ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300719" y="1490112"/>
            <a:ext cx="1282096" cy="924793"/>
          </a:xfrm>
          <a:custGeom>
            <a:avLst/>
            <a:gdLst>
              <a:gd name="connsiteX0" fmla="*/ 0 w 1153886"/>
              <a:gd name="connsiteY0" fmla="*/ 832314 h 832314"/>
              <a:gd name="connsiteX1" fmla="*/ 195943 w 1153886"/>
              <a:gd name="connsiteY1" fmla="*/ 124742 h 832314"/>
              <a:gd name="connsiteX2" fmla="*/ 195943 w 1153886"/>
              <a:gd name="connsiteY2" fmla="*/ 124742 h 832314"/>
              <a:gd name="connsiteX3" fmla="*/ 1153886 w 1153886"/>
              <a:gd name="connsiteY3" fmla="*/ 15885 h 832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3886" h="832314">
                <a:moveTo>
                  <a:pt x="0" y="832314"/>
                </a:moveTo>
                <a:lnTo>
                  <a:pt x="195943" y="124742"/>
                </a:lnTo>
                <a:lnTo>
                  <a:pt x="195943" y="124742"/>
                </a:lnTo>
                <a:cubicBezTo>
                  <a:pt x="355600" y="106599"/>
                  <a:pt x="1012372" y="-49429"/>
                  <a:pt x="1153886" y="15885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7385386" y="1483572"/>
            <a:ext cx="1185333" cy="895047"/>
          </a:xfrm>
          <a:custGeom>
            <a:avLst/>
            <a:gdLst>
              <a:gd name="connsiteX0" fmla="*/ 0 w 1066800"/>
              <a:gd name="connsiteY0" fmla="*/ 805542 h 805542"/>
              <a:gd name="connsiteX1" fmla="*/ 185057 w 1066800"/>
              <a:gd name="connsiteY1" fmla="*/ 185057 h 805542"/>
              <a:gd name="connsiteX2" fmla="*/ 1066800 w 1066800"/>
              <a:gd name="connsiteY2" fmla="*/ 0 h 805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66800" h="805542">
                <a:moveTo>
                  <a:pt x="0" y="805542"/>
                </a:moveTo>
                <a:cubicBezTo>
                  <a:pt x="3628" y="562428"/>
                  <a:pt x="7257" y="319314"/>
                  <a:pt x="185057" y="185057"/>
                </a:cubicBezTo>
                <a:cubicBezTo>
                  <a:pt x="362857" y="50800"/>
                  <a:pt x="1066800" y="0"/>
                  <a:pt x="1066800" y="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463531" y="3302721"/>
            <a:ext cx="753732" cy="40011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non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69651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41B4-97EE-4084-B63F-BEE0C7EF17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39419" indent="-457200">
              <a:buClrTx/>
              <a:buFont typeface="+mj-lt"/>
              <a:buAutoNum type="arabicPeriod" startAt="5"/>
            </a:pPr>
            <a:r>
              <a:rPr lang="ko-KR" altLang="en-US" dirty="0"/>
              <a:t>네트워크 설계</a:t>
            </a:r>
            <a:r>
              <a:rPr lang="en-US" dirty="0"/>
              <a:t> (RNN)</a:t>
            </a:r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ko-KR" altLang="en-US" dirty="0"/>
              <a:t>모델</a:t>
            </a:r>
            <a:r>
              <a:rPr lang="en-US" altLang="ko-KR" dirty="0"/>
              <a:t>(model) </a:t>
            </a:r>
            <a:r>
              <a:rPr lang="ko-KR" altLang="en-US" dirty="0"/>
              <a:t>학습 및 개발</a:t>
            </a:r>
            <a:endParaRPr lang="en-US" dirty="0"/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ko-KR" altLang="en-US" dirty="0"/>
              <a:t>학습된</a:t>
            </a:r>
            <a:r>
              <a:rPr lang="en-US" dirty="0"/>
              <a:t> </a:t>
            </a:r>
            <a:r>
              <a:rPr lang="ko-KR" altLang="en-US" dirty="0"/>
              <a:t>이미지 및 캡션 평가</a:t>
            </a:r>
            <a:endParaRPr lang="en-US" dirty="0"/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ko-KR" altLang="en-US" dirty="0"/>
              <a:t>검증 이미지에 캡션 생성</a:t>
            </a:r>
            <a:endParaRPr lang="en-US" dirty="0"/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en-US" dirty="0">
                <a:highlight>
                  <a:srgbClr val="FFFF00"/>
                </a:highlight>
              </a:rPr>
              <a:t>GPU </a:t>
            </a:r>
            <a:r>
              <a:rPr lang="ko-KR" altLang="en-US" dirty="0">
                <a:highlight>
                  <a:srgbClr val="FFFF00"/>
                </a:highlight>
              </a:rPr>
              <a:t>메모리 부하를 막기 위해 마지막 코드 </a:t>
            </a:r>
            <a:r>
              <a:rPr lang="ko-KR" altLang="en-US" dirty="0" err="1">
                <a:highlight>
                  <a:srgbClr val="FFFF00"/>
                </a:highlight>
              </a:rPr>
              <a:t>블락</a:t>
            </a:r>
            <a:r>
              <a:rPr lang="ko-KR" altLang="en-US" dirty="0">
                <a:highlight>
                  <a:srgbClr val="FFFF00"/>
                </a:highlight>
              </a:rPr>
              <a:t> 수행</a:t>
            </a:r>
            <a:endParaRPr lang="en-US" dirty="0"/>
          </a:p>
          <a:p>
            <a:pPr marL="739419" indent="-457200">
              <a:buFont typeface="+mj-lt"/>
              <a:buAutoNum type="arabicPeriod" startAt="5"/>
            </a:pP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0F508A-E1FA-4A4B-9A24-1D1972073D1A}"/>
              </a:ext>
            </a:extLst>
          </p:cNvPr>
          <p:cNvSpPr txBox="1">
            <a:spLocks/>
          </p:cNvSpPr>
          <p:nvPr/>
        </p:nvSpPr>
        <p:spPr bwMode="auto">
          <a:xfrm>
            <a:off x="706119" y="887095"/>
            <a:ext cx="11084667" cy="65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  <a:noAutofit/>
          </a:bodyPr>
          <a:lstStyle>
            <a:lvl1pPr marL="0" marR="0" lvl="0" indent="0" algn="ctr" rtl="0" fontAlgn="base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Trebuchet MS"/>
              <a:buNone/>
              <a:defRPr sz="4000" b="1" i="0" u="none" strike="noStrike" cap="none" baseline="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 fontAlgn="base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 fontAlgn="base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 fontAlgn="base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 fontAlgn="base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507995" marR="0" lvl="5" indent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5990" marR="0" lvl="6" indent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523985" marR="0" lvl="7" indent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031980" marR="0" lvl="8" indent="0" algn="l" rtl="0" eaLnBrk="1" fontAlgn="base" hangingPunct="1"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Font typeface="Arial"/>
              <a:buNone/>
              <a:defRPr sz="3556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kern="0" dirty="0"/>
              <a:t>프로세스</a:t>
            </a:r>
            <a:r>
              <a:rPr lang="en-US" kern="0" dirty="0"/>
              <a:t>– </a:t>
            </a:r>
            <a:r>
              <a:rPr lang="ko-KR" altLang="en-US" kern="0" dirty="0"/>
              <a:t>이미지 </a:t>
            </a:r>
            <a:r>
              <a:rPr lang="ko-KR" altLang="en-US" kern="0" dirty="0" smtClean="0"/>
              <a:t>자막 생성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405255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Straight Arrow Connector 42"/>
          <p:cNvCxnSpPr/>
          <p:nvPr/>
        </p:nvCxnSpPr>
        <p:spPr>
          <a:xfrm flipV="1">
            <a:off x="8120987" y="2651547"/>
            <a:ext cx="500382" cy="177415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8120987" y="2638410"/>
            <a:ext cx="500382" cy="1800424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658471" y="6188317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Arial" charset="0"/>
              <a:ea typeface="MS PGothic" pitchFamily="34" charset="-128"/>
              <a:cs typeface="Arial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659533" y="195686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38590" y="195686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840571" y="195686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829004" y="1956868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2114" y="1965834"/>
            <a:ext cx="605481" cy="885770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cxnSp>
        <p:nvCxnSpPr>
          <p:cNvPr id="25" name="Straight Arrow Connector 24"/>
          <p:cNvCxnSpPr>
            <a:stCxn id="20" idx="3"/>
            <a:endCxn id="11" idx="1"/>
          </p:cNvCxnSpPr>
          <p:nvPr/>
        </p:nvCxnSpPr>
        <p:spPr>
          <a:xfrm flipV="1">
            <a:off x="1107594" y="2399754"/>
            <a:ext cx="551938" cy="8966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3"/>
            <a:endCxn id="17" idx="1"/>
          </p:cNvCxnSpPr>
          <p:nvPr/>
        </p:nvCxnSpPr>
        <p:spPr>
          <a:xfrm>
            <a:off x="2265013" y="2399753"/>
            <a:ext cx="473576" cy="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7" idx="3"/>
            <a:endCxn id="18" idx="1"/>
          </p:cNvCxnSpPr>
          <p:nvPr/>
        </p:nvCxnSpPr>
        <p:spPr>
          <a:xfrm>
            <a:off x="3344069" y="2399753"/>
            <a:ext cx="496500" cy="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3"/>
            <a:endCxn id="19" idx="1"/>
          </p:cNvCxnSpPr>
          <p:nvPr/>
        </p:nvCxnSpPr>
        <p:spPr>
          <a:xfrm>
            <a:off x="4446050" y="2399753"/>
            <a:ext cx="382953" cy="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9" idx="3"/>
            <a:endCxn id="21" idx="0"/>
          </p:cNvCxnSpPr>
          <p:nvPr/>
        </p:nvCxnSpPr>
        <p:spPr>
          <a:xfrm flipV="1">
            <a:off x="5434485" y="1642694"/>
            <a:ext cx="763057" cy="757058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9" idx="3"/>
            <a:endCxn id="21" idx="2"/>
          </p:cNvCxnSpPr>
          <p:nvPr/>
        </p:nvCxnSpPr>
        <p:spPr>
          <a:xfrm>
            <a:off x="5434485" y="2399754"/>
            <a:ext cx="763057" cy="1427153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0"/>
            <a:endCxn id="22" idx="2"/>
          </p:cNvCxnSpPr>
          <p:nvPr/>
        </p:nvCxnSpPr>
        <p:spPr>
          <a:xfrm>
            <a:off x="6197541" y="1642695"/>
            <a:ext cx="695224" cy="218421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1" idx="2"/>
            <a:endCxn id="22" idx="0"/>
          </p:cNvCxnSpPr>
          <p:nvPr/>
        </p:nvCxnSpPr>
        <p:spPr>
          <a:xfrm flipV="1">
            <a:off x="6197541" y="1642694"/>
            <a:ext cx="695224" cy="2184212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63056" y="3035758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Convolution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ReLU</a:t>
            </a:r>
            <a:endParaRPr lang="en-US" sz="1200" dirty="0">
              <a:solidFill>
                <a:srgbClr val="000000"/>
              </a:solidFill>
              <a:latin typeface="Arial" charset="0"/>
              <a:ea typeface="MS PGothic" pitchFamily="34" charset="-128"/>
              <a:cs typeface="Arial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Pooling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502219" y="3004557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Convolution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ReLU</a:t>
            </a:r>
            <a:endParaRPr lang="en-US" sz="1200" dirty="0">
              <a:solidFill>
                <a:srgbClr val="000000"/>
              </a:solidFill>
              <a:latin typeface="Arial" charset="0"/>
              <a:ea typeface="MS PGothic" pitchFamily="34" charset="-128"/>
              <a:cs typeface="Arial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Pooling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78057" y="3019845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Convolution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ReLU</a:t>
            </a:r>
            <a:endParaRPr lang="en-US" sz="1200" dirty="0">
              <a:solidFill>
                <a:srgbClr val="000000"/>
              </a:solidFill>
              <a:latin typeface="Arial" charset="0"/>
              <a:ea typeface="MS PGothic" pitchFamily="34" charset="-128"/>
              <a:cs typeface="Arial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Pooling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530356" y="3102015"/>
            <a:ext cx="104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Convolution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ReLU</a:t>
            </a:r>
            <a:endParaRPr lang="en-US" sz="1200" dirty="0">
              <a:solidFill>
                <a:srgbClr val="000000"/>
              </a:solidFill>
              <a:latin typeface="Arial" charset="0"/>
              <a:ea typeface="MS PGothic" pitchFamily="34" charset="-128"/>
              <a:cs typeface="Arial"/>
              <a:sym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63409" y="2971323"/>
            <a:ext cx="1047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Convolution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 err="1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ReLU</a:t>
            </a:r>
            <a:endParaRPr lang="en-US" sz="1200" dirty="0">
              <a:solidFill>
                <a:srgbClr val="000000"/>
              </a:solidFill>
              <a:latin typeface="Arial" charset="0"/>
              <a:ea typeface="MS PGothic" pitchFamily="34" charset="-128"/>
              <a:cs typeface="Arial"/>
              <a:sym typeface="Arial"/>
            </a:endParaRP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Pooling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80693" y="3983298"/>
            <a:ext cx="1529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Fully Connected Layers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681757" y="2253031"/>
            <a:ext cx="1187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Prediction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153806" y="1642696"/>
            <a:ext cx="87471" cy="2184211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8116174" y="2643001"/>
            <a:ext cx="106136" cy="1817998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6038" y="5515719"/>
            <a:ext cx="1504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Embedded Sentence</a:t>
            </a:r>
          </a:p>
        </p:txBody>
      </p:sp>
      <p:sp>
        <p:nvSpPr>
          <p:cNvPr id="99" name="Rectangle 98"/>
          <p:cNvSpPr/>
          <p:nvPr/>
        </p:nvSpPr>
        <p:spPr>
          <a:xfrm>
            <a:off x="7272345" y="4405782"/>
            <a:ext cx="71590" cy="1875093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cxnSp>
        <p:nvCxnSpPr>
          <p:cNvPr id="45" name="Straight Arrow Connector 44"/>
          <p:cNvCxnSpPr>
            <a:stCxn id="74" idx="3"/>
            <a:endCxn id="95" idx="1"/>
          </p:cNvCxnSpPr>
          <p:nvPr/>
        </p:nvCxnSpPr>
        <p:spPr>
          <a:xfrm>
            <a:off x="7507250" y="2681913"/>
            <a:ext cx="608924" cy="870087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99" idx="3"/>
            <a:endCxn id="95" idx="1"/>
          </p:cNvCxnSpPr>
          <p:nvPr/>
        </p:nvCxnSpPr>
        <p:spPr>
          <a:xfrm flipV="1">
            <a:off x="7343934" y="3552000"/>
            <a:ext cx="772240" cy="1791329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56482" y="4625210"/>
            <a:ext cx="1067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LSTM Layers</a:t>
            </a:r>
          </a:p>
        </p:txBody>
      </p:sp>
      <p:graphicFrame>
        <p:nvGraphicFramePr>
          <p:cNvPr id="55" name="Table 54"/>
          <p:cNvGraphicFramePr>
            <a:graphicFrameLocks noGrp="1"/>
          </p:cNvGraphicFramePr>
          <p:nvPr>
            <p:extLst/>
          </p:nvPr>
        </p:nvGraphicFramePr>
        <p:xfrm>
          <a:off x="9194938" y="2668901"/>
          <a:ext cx="2893415" cy="18654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0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0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0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79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770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cat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on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346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6241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grass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7" name="Straight Arrow Connector 56"/>
          <p:cNvCxnSpPr>
            <a:stCxn id="96" idx="2"/>
            <a:endCxn id="54" idx="0"/>
          </p:cNvCxnSpPr>
          <p:nvPr/>
        </p:nvCxnSpPr>
        <p:spPr>
          <a:xfrm flipV="1">
            <a:off x="8598185" y="2657558"/>
            <a:ext cx="500382" cy="1774150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96" idx="0"/>
            <a:endCxn id="54" idx="2"/>
          </p:cNvCxnSpPr>
          <p:nvPr/>
        </p:nvCxnSpPr>
        <p:spPr>
          <a:xfrm>
            <a:off x="8598185" y="2644421"/>
            <a:ext cx="500382" cy="1800424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8543871" y="2644421"/>
            <a:ext cx="108626" cy="1787287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044254" y="2657559"/>
            <a:ext cx="108626" cy="1787287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cxnSp>
        <p:nvCxnSpPr>
          <p:cNvPr id="65" name="Straight Arrow Connector 64"/>
          <p:cNvCxnSpPr>
            <a:stCxn id="22" idx="0"/>
            <a:endCxn id="74" idx="2"/>
          </p:cNvCxnSpPr>
          <p:nvPr/>
        </p:nvCxnSpPr>
        <p:spPr>
          <a:xfrm>
            <a:off x="6892766" y="1642694"/>
            <a:ext cx="557641" cy="2021078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2" idx="2"/>
            <a:endCxn id="74" idx="0"/>
          </p:cNvCxnSpPr>
          <p:nvPr/>
        </p:nvCxnSpPr>
        <p:spPr>
          <a:xfrm flipV="1">
            <a:off x="6892766" y="1700053"/>
            <a:ext cx="557641" cy="2126852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393561" y="1700054"/>
            <a:ext cx="113689" cy="1963719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58393" y="1642695"/>
            <a:ext cx="68746" cy="2184211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02113" y="4666949"/>
            <a:ext cx="5296169" cy="571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56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Generic Schematic of the Modified Reference CNN Architecture </a:t>
            </a:r>
            <a:r>
              <a:rPr lang="en-US" sz="1556" dirty="0" err="1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CaffeNet</a:t>
            </a:r>
            <a:r>
              <a:rPr lang="en-US" sz="1556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 with two LSTM Layers</a:t>
            </a:r>
          </a:p>
        </p:txBody>
      </p:sp>
      <p:sp>
        <p:nvSpPr>
          <p:cNvPr id="6" name="Freeform 5"/>
          <p:cNvSpPr/>
          <p:nvPr/>
        </p:nvSpPr>
        <p:spPr>
          <a:xfrm>
            <a:off x="7508240" y="2153851"/>
            <a:ext cx="1046480" cy="1313221"/>
          </a:xfrm>
          <a:custGeom>
            <a:avLst/>
            <a:gdLst>
              <a:gd name="connsiteX0" fmla="*/ 0 w 1046480"/>
              <a:gd name="connsiteY0" fmla="*/ 347928 h 1313221"/>
              <a:gd name="connsiteX1" fmla="*/ 751840 w 1046480"/>
              <a:gd name="connsiteY1" fmla="*/ 43128 h 1313221"/>
              <a:gd name="connsiteX2" fmla="*/ 863600 w 1046480"/>
              <a:gd name="connsiteY2" fmla="*/ 1181048 h 1313221"/>
              <a:gd name="connsiteX3" fmla="*/ 1046480 w 1046480"/>
              <a:gd name="connsiteY3" fmla="*/ 1302968 h 1313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480" h="1313221">
                <a:moveTo>
                  <a:pt x="0" y="347928"/>
                </a:moveTo>
                <a:cubicBezTo>
                  <a:pt x="303953" y="126101"/>
                  <a:pt x="607907" y="-95725"/>
                  <a:pt x="751840" y="43128"/>
                </a:cubicBezTo>
                <a:cubicBezTo>
                  <a:pt x="895773" y="181981"/>
                  <a:pt x="814493" y="971075"/>
                  <a:pt x="863600" y="1181048"/>
                </a:cubicBezTo>
                <a:cubicBezTo>
                  <a:pt x="912707" y="1391021"/>
                  <a:pt x="1017693" y="1282648"/>
                  <a:pt x="1046480" y="1302968"/>
                </a:cubicBezTo>
              </a:path>
            </a:pathLst>
          </a:custGeom>
          <a:noFill/>
          <a:ln w="28575">
            <a:solidFill>
              <a:srgbClr val="FF0000">
                <a:alpha val="25000"/>
              </a:srgbClr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113" y="383968"/>
            <a:ext cx="11084560" cy="656590"/>
          </a:xfrm>
        </p:spPr>
        <p:txBody>
          <a:bodyPr/>
          <a:lstStyle/>
          <a:p>
            <a:r>
              <a:rPr lang="en-US" dirty="0" err="1"/>
              <a:t>lAB</a:t>
            </a:r>
            <a:r>
              <a:rPr lang="en-US" dirty="0"/>
              <a:t> 3 – </a:t>
            </a:r>
            <a:r>
              <a:rPr lang="ko-KR" altLang="en-US" dirty="0"/>
              <a:t>이미지 </a:t>
            </a:r>
            <a:r>
              <a:rPr lang="ko-KR" altLang="en-US" dirty="0" smtClean="0"/>
              <a:t>자막 생성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569" y="6117122"/>
            <a:ext cx="6437536" cy="65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Long-term Recurrent Convolutional Networks for Visual Recognition and Description </a:t>
            </a:r>
          </a:p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Jeff Donahue, Lisa Anne Hendricks, Sergio </a:t>
            </a:r>
            <a:r>
              <a:rPr lang="en-US" sz="1222" dirty="0" err="1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Guadarrama</a:t>
            </a: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, Marcus </a:t>
            </a:r>
            <a:r>
              <a:rPr lang="en-US" sz="1222" dirty="0" err="1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Rohrbach</a:t>
            </a: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, </a:t>
            </a:r>
            <a:r>
              <a:rPr lang="en-US" sz="1222" dirty="0" err="1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Subhashini</a:t>
            </a: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 </a:t>
            </a:r>
            <a:r>
              <a:rPr lang="en-US" sz="1222" dirty="0" err="1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Venugopalan</a:t>
            </a: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, Kate </a:t>
            </a:r>
            <a:r>
              <a:rPr lang="en-US" sz="1222" dirty="0" err="1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Saenko</a:t>
            </a: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, Trevor Darrell</a:t>
            </a:r>
            <a:endParaRPr lang="en-US" sz="1222" b="1" dirty="0">
              <a:solidFill>
                <a:srgbClr val="76B900"/>
              </a:solidFill>
              <a:latin typeface="Lucida Grande" charset="0"/>
              <a:ea typeface="MS PGothic" pitchFamily="34" charset="-128"/>
              <a:cs typeface="Arial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83844" y="2040855"/>
            <a:ext cx="327334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>
                <a:solidFill>
                  <a:srgbClr val="FF0000"/>
                </a:solidFill>
                <a:latin typeface="Trebuchet MS"/>
                <a:sym typeface="Arial"/>
              </a:rPr>
              <a:t>X</a:t>
            </a:r>
            <a:endParaRPr lang="en-US" sz="2000" dirty="0">
              <a:solidFill>
                <a:srgbClr val="FF0000"/>
              </a:solidFill>
              <a:latin typeface="Trebuchet M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1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0860" y="1470121"/>
            <a:ext cx="1904421" cy="18346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2922" y="1441536"/>
            <a:ext cx="1828800" cy="18072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561" y="3332236"/>
            <a:ext cx="1877261" cy="1830556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718418"/>
              </p:ext>
            </p:extLst>
          </p:nvPr>
        </p:nvGraphicFramePr>
        <p:xfrm>
          <a:off x="206973" y="3499583"/>
          <a:ext cx="3165180" cy="927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bg1"/>
                          </a:solidFill>
                        </a:rPr>
                        <a:t>CaffeNet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모래사장에 앉아 있는 하얀 새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VGG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작은 새가 땅 위에 서있다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0586609"/>
              </p:ext>
            </p:extLst>
          </p:nvPr>
        </p:nvGraphicFramePr>
        <p:xfrm>
          <a:off x="5652227" y="3288348"/>
          <a:ext cx="3165180" cy="927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bg1"/>
                          </a:solidFill>
                        </a:rPr>
                        <a:t>CaffeNet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들판에 서있는 백마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VGG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울타리 옆 들판에 서있는 백마</a:t>
                      </a:r>
                      <a:endParaRPr lang="en-US" altLang="ko-KR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328323"/>
              </p:ext>
            </p:extLst>
          </p:nvPr>
        </p:nvGraphicFramePr>
        <p:xfrm>
          <a:off x="2834991" y="5243936"/>
          <a:ext cx="3165180" cy="8592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71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bg1"/>
                          </a:solidFill>
                        </a:rPr>
                        <a:t>CaffeNet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의자에 앉아있는 고양이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837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VGG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baseline="0" dirty="0">
                          <a:solidFill>
                            <a:schemeClr val="bg1"/>
                          </a:solidFill>
                        </a:rPr>
                        <a:t>하얀 의자에 앉아 있는 하얗고 하얀 고양이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668193"/>
              </p:ext>
            </p:extLst>
          </p:nvPr>
        </p:nvGraphicFramePr>
        <p:xfrm>
          <a:off x="8371967" y="5527465"/>
          <a:ext cx="3170483" cy="9279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3973"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bg1"/>
                          </a:solidFill>
                        </a:rPr>
                        <a:t>CaffeNet</a:t>
                      </a:r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baseline="0" dirty="0">
                          <a:solidFill>
                            <a:schemeClr val="bg1"/>
                          </a:solidFill>
                        </a:rPr>
                        <a:t>테이블 위의 바나나 한 무더기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VGG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bg1"/>
                          </a:solidFill>
                        </a:rPr>
                        <a:t>하얀 꽃다발의 클로즈업 사진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6773" y="3499583"/>
            <a:ext cx="1866138" cy="18661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891" y="396961"/>
            <a:ext cx="11084560" cy="656590"/>
          </a:xfrm>
        </p:spPr>
        <p:txBody>
          <a:bodyPr/>
          <a:lstStyle/>
          <a:p>
            <a:r>
              <a:rPr lang="ko-KR" altLang="en-US" dirty="0"/>
              <a:t>캡션 출력의 예</a:t>
            </a:r>
            <a:r>
              <a:rPr lang="en-US" dirty="0"/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186739"/>
            <a:ext cx="10862911" cy="656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*Results shown here were generated using work </a:t>
            </a:r>
            <a:r>
              <a:rPr lang="en-US" sz="1222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from this paper.</a:t>
            </a:r>
          </a:p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Long-term Recurrent Convolutional Networks for Visual Recognition and Description </a:t>
            </a:r>
          </a:p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Jeff Donahue, Lisa Anne Hendricks, Sergio </a:t>
            </a:r>
            <a:r>
              <a:rPr lang="en-US" sz="1222" dirty="0" err="1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Guadarrama</a:t>
            </a: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, Marcus </a:t>
            </a:r>
            <a:r>
              <a:rPr lang="en-US" sz="1222" dirty="0" err="1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Rohrbach</a:t>
            </a: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, </a:t>
            </a:r>
            <a:r>
              <a:rPr lang="en-US" sz="1222" dirty="0" err="1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Subhashini</a:t>
            </a: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 </a:t>
            </a:r>
            <a:r>
              <a:rPr lang="en-US" sz="1222" dirty="0" err="1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Venugopalan</a:t>
            </a: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, Kate </a:t>
            </a:r>
            <a:r>
              <a:rPr lang="en-US" sz="1222" dirty="0" err="1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Saenko</a:t>
            </a:r>
            <a:r>
              <a:rPr lang="en-US" sz="1222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, Trevor Darrell</a:t>
            </a:r>
            <a:endParaRPr lang="en-US" sz="1222" b="1" dirty="0">
              <a:solidFill>
                <a:srgbClr val="76B900"/>
              </a:solidFill>
              <a:latin typeface="Lucida Grande" charset="0"/>
              <a:ea typeface="MS PGothic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121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title" idx="4294967295"/>
          </p:nvPr>
        </p:nvSpPr>
        <p:spPr>
          <a:xfrm>
            <a:off x="715035" y="3035017"/>
            <a:ext cx="10325068" cy="666847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83" tIns="50778" rIns="101583" bIns="50778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ko-KR" altLang="en-US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비디오 </a:t>
            </a:r>
            <a:r>
              <a:rPr lang="ko-KR" altLang="en-US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자막 생성</a:t>
            </a:r>
            <a:r>
              <a:rPr lang="en-US" altLang="ko-KR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altLang="ko-KR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VIDEO CAPTIONING</a:t>
            </a:r>
          </a:p>
        </p:txBody>
      </p:sp>
    </p:spTree>
    <p:extLst>
      <p:ext uri="{BB962C8B-B14F-4D97-AF65-F5344CB8AC3E}">
        <p14:creationId xmlns:p14="http://schemas.microsoft.com/office/powerpoint/2010/main" val="42797233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CF9E-D838-43BA-8D42-B26798630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19" y="548592"/>
            <a:ext cx="11084667" cy="656666"/>
          </a:xfrm>
        </p:spPr>
        <p:txBody>
          <a:bodyPr/>
          <a:lstStyle/>
          <a:p>
            <a:r>
              <a:rPr lang="ko-KR" altLang="en-US" dirty="0"/>
              <a:t>학습 데이터</a:t>
            </a:r>
            <a:r>
              <a:rPr lang="en-US" altLang="ko-KR" dirty="0"/>
              <a:t>/ </a:t>
            </a:r>
            <a:r>
              <a:rPr lang="ko-KR" altLang="en-US" dirty="0"/>
              <a:t>네트워크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553AE-9212-4B8E-AF67-9F84CBDC7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Microsoft Research Video Description Corpus (MSVD)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</a:t>
            </a:r>
            <a:r>
              <a:rPr lang="ko-KR" altLang="en-US" dirty="0"/>
              <a:t>약 </a:t>
            </a:r>
            <a:r>
              <a:rPr lang="en-US" dirty="0"/>
              <a:t>2000</a:t>
            </a:r>
            <a:r>
              <a:rPr lang="ko-KR" altLang="en-US" dirty="0"/>
              <a:t>개의 비디오 클립</a:t>
            </a:r>
            <a:endParaRPr lang="en-US" dirty="0"/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</a:t>
            </a:r>
            <a:r>
              <a:rPr lang="ko-KR" altLang="en-US" dirty="0"/>
              <a:t>각 비디오 당 </a:t>
            </a:r>
            <a:r>
              <a:rPr lang="en-US" altLang="ko-KR" dirty="0"/>
              <a:t>10</a:t>
            </a:r>
            <a:r>
              <a:rPr lang="ko-KR" altLang="en-US" dirty="0"/>
              <a:t>개의 캡션</a:t>
            </a:r>
            <a:endParaRPr lang="en-US" dirty="0"/>
          </a:p>
          <a:p>
            <a:pPr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VGG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Visual Geometry Group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015FF-FF35-4C4D-BFFD-34ECF639D25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dirty="0"/>
              <a:t>비디오 </a:t>
            </a:r>
            <a:r>
              <a:rPr lang="ko-KR" altLang="en-US" dirty="0" smtClean="0"/>
              <a:t>자막 생성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2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6B3E-95BD-4331-AA82-A4A92E31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</a:t>
            </a:r>
            <a:r>
              <a:rPr lang="en-US" dirty="0"/>
              <a:t>– </a:t>
            </a:r>
            <a:r>
              <a:rPr lang="ko-KR" altLang="en-US" dirty="0"/>
              <a:t>비디오 </a:t>
            </a:r>
            <a:r>
              <a:rPr lang="ko-KR" altLang="en-US" dirty="0" smtClean="0"/>
              <a:t>자막 생성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41B4-97EE-4084-B63F-BEE0C7EF1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167" y="1391362"/>
            <a:ext cx="11054000" cy="5077342"/>
          </a:xfrm>
        </p:spPr>
        <p:txBody>
          <a:bodyPr/>
          <a:lstStyle/>
          <a:p>
            <a:pPr marL="739419" indent="-457200">
              <a:buClrTx/>
              <a:buFont typeface="+mj-lt"/>
              <a:buAutoNum type="arabicPeriod"/>
            </a:pPr>
            <a:r>
              <a:rPr lang="ko-KR" altLang="en-US" dirty="0"/>
              <a:t>라이브러리 가져오기</a:t>
            </a:r>
            <a:endParaRPr lang="en-US" altLang="ko-KR" dirty="0"/>
          </a:p>
          <a:p>
            <a:pPr marL="739419" indent="-457200">
              <a:buClrTx/>
              <a:buFont typeface="+mj-lt"/>
              <a:buAutoNum type="arabicPeriod"/>
            </a:pPr>
            <a:r>
              <a:rPr lang="ko-KR" altLang="en-US" dirty="0"/>
              <a:t>비디오 및 캡션 평가 </a:t>
            </a:r>
            <a:endParaRPr lang="en-US" dirty="0"/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ko-KR" altLang="en-US" dirty="0"/>
              <a:t>단일 클립의 평균 </a:t>
            </a:r>
            <a:r>
              <a:rPr lang="ko-KR" altLang="en-US" dirty="0" err="1"/>
              <a:t>벡터값</a:t>
            </a:r>
            <a:r>
              <a:rPr lang="ko-KR" altLang="en-US" dirty="0"/>
              <a:t> 생성 </a:t>
            </a:r>
            <a:endParaRPr lang="en-US" altLang="ko-KR" dirty="0"/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ko-KR" altLang="en-US" dirty="0"/>
              <a:t>이를 통해 </a:t>
            </a:r>
            <a:r>
              <a:rPr lang="en-US" altLang="ko-KR" dirty="0"/>
              <a:t>fc7 </a:t>
            </a:r>
            <a:r>
              <a:rPr lang="ko-KR" altLang="en-US" dirty="0"/>
              <a:t>레이어에서 각 프레임에 대한 높은 수준의 표현이 생성됨</a:t>
            </a:r>
            <a:endParaRPr lang="en-US" altLang="ko-KR" dirty="0"/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en-US" dirty="0"/>
              <a:t>Lab 2</a:t>
            </a:r>
            <a:r>
              <a:rPr lang="ko-KR" altLang="en-US" dirty="0"/>
              <a:t>에서의 작업과 유사</a:t>
            </a:r>
            <a:endParaRPr lang="en-US" dirty="0"/>
          </a:p>
          <a:p>
            <a:pPr marL="739419" indent="-457200">
              <a:buClrTx/>
              <a:buFont typeface="+mj-lt"/>
              <a:buAutoNum type="arabicPeriod"/>
            </a:pPr>
            <a:r>
              <a:rPr lang="ko-KR" altLang="en-US" dirty="0"/>
              <a:t>캡션과 기능 맵 정렬 </a:t>
            </a:r>
            <a:endParaRPr lang="en-US" dirty="0"/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ko-KR" altLang="en-US" dirty="0"/>
              <a:t>데이터의 서브셋으로 작동</a:t>
            </a:r>
            <a:endParaRPr lang="en-US" altLang="ko-KR" dirty="0"/>
          </a:p>
          <a:p>
            <a:pPr marL="739419" indent="-457200">
              <a:buClrTx/>
              <a:buFont typeface="+mj-lt"/>
              <a:buAutoNum type="arabicPeriod"/>
            </a:pPr>
            <a:r>
              <a:rPr lang="ko-KR" altLang="en-US" dirty="0"/>
              <a:t>캡션의 다음 단어 예측</a:t>
            </a:r>
            <a:endParaRPr lang="en-US" dirty="0"/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en-US" dirty="0"/>
              <a:t>Parse, tokenize </a:t>
            </a:r>
            <a:r>
              <a:rPr lang="ko-KR" altLang="en-US" dirty="0"/>
              <a:t>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29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6B3E-95BD-4331-AA82-A4A92E31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</a:t>
            </a:r>
            <a:r>
              <a:rPr lang="en-US" altLang="ko-KR" dirty="0"/>
              <a:t>– </a:t>
            </a:r>
            <a:r>
              <a:rPr lang="ko-KR" altLang="en-US" dirty="0"/>
              <a:t>비디오 </a:t>
            </a:r>
            <a:r>
              <a:rPr lang="ko-KR" altLang="en-US" dirty="0" smtClean="0"/>
              <a:t>자막 생성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41B4-97EE-4084-B63F-BEE0C7EF1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167" y="1665514"/>
            <a:ext cx="11054000" cy="4803189"/>
          </a:xfrm>
        </p:spPr>
        <p:txBody>
          <a:bodyPr/>
          <a:lstStyle/>
          <a:p>
            <a:pPr marL="739419" indent="-457200">
              <a:buClrTx/>
              <a:buFont typeface="+mj-lt"/>
              <a:buAutoNum type="arabicPeriod" startAt="5"/>
            </a:pPr>
            <a:r>
              <a:rPr lang="ko-KR" altLang="en-US" dirty="0"/>
              <a:t>네트워크 설계</a:t>
            </a:r>
            <a:r>
              <a:rPr lang="en-US" dirty="0"/>
              <a:t> (RNN)</a:t>
            </a:r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ko-KR" altLang="en-US" dirty="0">
                <a:highlight>
                  <a:srgbClr val="FFFF00"/>
                </a:highlight>
              </a:rPr>
              <a:t>참조</a:t>
            </a:r>
            <a:r>
              <a:rPr lang="en-US" dirty="0">
                <a:highlight>
                  <a:srgbClr val="FFFF00"/>
                </a:highlight>
              </a:rPr>
              <a:t>:  </a:t>
            </a:r>
            <a:r>
              <a:rPr lang="ko-KR" altLang="en-US" dirty="0">
                <a:highlight>
                  <a:srgbClr val="FFFF00"/>
                </a:highlight>
              </a:rPr>
              <a:t>코드 블락 수행 전 워딩</a:t>
            </a:r>
            <a:r>
              <a:rPr lang="en-US" altLang="ko-KR" dirty="0">
                <a:highlight>
                  <a:srgbClr val="FFFF00"/>
                </a:highlight>
              </a:rPr>
              <a:t> </a:t>
            </a:r>
            <a:r>
              <a:rPr lang="ko-KR" altLang="en-US" dirty="0">
                <a:highlight>
                  <a:srgbClr val="FFFF00"/>
                </a:highlight>
              </a:rPr>
              <a:t>소스코드 수정</a:t>
            </a:r>
            <a:endParaRPr lang="en-US" dirty="0">
              <a:highlight>
                <a:srgbClr val="FFFF00"/>
              </a:highlight>
            </a:endParaRPr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ko-KR" altLang="en-US" dirty="0"/>
              <a:t>모델 학습 및 개발</a:t>
            </a:r>
            <a:endParaRPr lang="en-US" dirty="0"/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ko-KR" altLang="en-US" dirty="0">
                <a:highlight>
                  <a:srgbClr val="FFFF00"/>
                </a:highlight>
              </a:rPr>
              <a:t>참조</a:t>
            </a:r>
            <a:r>
              <a:rPr lang="en-US" dirty="0">
                <a:highlight>
                  <a:srgbClr val="FFFF00"/>
                </a:highlight>
              </a:rPr>
              <a:t>: </a:t>
            </a:r>
            <a:r>
              <a:rPr lang="ko-KR" altLang="en-US" dirty="0">
                <a:highlight>
                  <a:srgbClr val="FFFF00"/>
                </a:highlight>
              </a:rPr>
              <a:t>코드 블락 수행 전 워딩</a:t>
            </a:r>
            <a:r>
              <a:rPr lang="en-US" altLang="ko-KR" dirty="0">
                <a:highlight>
                  <a:srgbClr val="FFFF00"/>
                </a:highlight>
              </a:rPr>
              <a:t>  </a:t>
            </a:r>
            <a:r>
              <a:rPr lang="ko-KR" altLang="en-US" dirty="0">
                <a:highlight>
                  <a:srgbClr val="FFFF00"/>
                </a:highlight>
              </a:rPr>
              <a:t>소스코드 수정</a:t>
            </a:r>
            <a:endParaRPr lang="en-US" dirty="0">
              <a:highlight>
                <a:srgbClr val="FFFF00"/>
              </a:highlight>
            </a:endParaRPr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ko-KR" altLang="en-US" dirty="0"/>
              <a:t>학습된 이미지 및 캡션 평가 </a:t>
            </a:r>
            <a:endParaRPr lang="en-US" dirty="0"/>
          </a:p>
          <a:p>
            <a:pPr marL="739419" indent="-457200">
              <a:buClrTx/>
              <a:buFont typeface="+mj-lt"/>
              <a:buAutoNum type="arabicPeriod" startAt="5"/>
            </a:pPr>
            <a:r>
              <a:rPr lang="ko-KR" altLang="en-US" dirty="0"/>
              <a:t>검증된 이미지의 캡션 생성</a:t>
            </a:r>
            <a:endParaRPr lang="en-US" dirty="0"/>
          </a:p>
          <a:p>
            <a:pPr marL="739419" indent="-457200">
              <a:buFont typeface="+mj-lt"/>
              <a:buAutoNum type="arabicPeriod" startAt="5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26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806937" y="1875643"/>
            <a:ext cx="31026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920" y="1702870"/>
            <a:ext cx="1188329" cy="8912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920" y="1852870"/>
            <a:ext cx="1188329" cy="8912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920" y="2002870"/>
            <a:ext cx="1188329" cy="8912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920" y="2152870"/>
            <a:ext cx="1188329" cy="891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920" y="2302870"/>
            <a:ext cx="1188329" cy="891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920" y="2452870"/>
            <a:ext cx="1188329" cy="89124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000735" y="2025590"/>
            <a:ext cx="713466" cy="2459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37465" y="1866118"/>
            <a:ext cx="9751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47015" y="1875643"/>
            <a:ext cx="9751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66089" y="1875337"/>
            <a:ext cx="9751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936751" y="1875643"/>
            <a:ext cx="31026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378387" y="1875643"/>
            <a:ext cx="310260" cy="147475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889593" y="1866118"/>
            <a:ext cx="1908697" cy="1474758"/>
          </a:xfrm>
          <a:prstGeom prst="rect">
            <a:avLst/>
          </a:prstGeom>
          <a:solidFill>
            <a:schemeClr val="tx2">
              <a:alpha val="65098"/>
            </a:schemeClr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Trebuchet MS"/>
                <a:sym typeface="Arial"/>
              </a:rPr>
              <a:t>CNN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492984" y="3616881"/>
            <a:ext cx="757" cy="451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449187" y="4123281"/>
            <a:ext cx="97510" cy="1474758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68909" y="3734434"/>
            <a:ext cx="1533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Extracted feature</a:t>
            </a:r>
          </a:p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vectors – fc7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601587" y="4275681"/>
            <a:ext cx="97510" cy="1474758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53987" y="4428081"/>
            <a:ext cx="97510" cy="1474758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906387" y="4580481"/>
            <a:ext cx="97510" cy="1474758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509815" y="4326635"/>
            <a:ext cx="94573" cy="1728604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43057" y="2102278"/>
            <a:ext cx="1116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Prediction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605584" y="1660516"/>
            <a:ext cx="117356" cy="1533909"/>
          </a:xfrm>
          <a:prstGeom prst="rect">
            <a:avLst/>
          </a:prstGeom>
          <a:solidFill>
            <a:schemeClr val="tx2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cxnSp>
        <p:nvCxnSpPr>
          <p:cNvPr id="30" name="Straight Arrow Connector 29"/>
          <p:cNvCxnSpPr>
            <a:stCxn id="26" idx="3"/>
            <a:endCxn id="28" idx="1"/>
          </p:cNvCxnSpPr>
          <p:nvPr/>
        </p:nvCxnSpPr>
        <p:spPr>
          <a:xfrm flipV="1">
            <a:off x="5604388" y="4106749"/>
            <a:ext cx="1572927" cy="1084188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9" idx="3"/>
            <a:endCxn id="28" idx="1"/>
          </p:cNvCxnSpPr>
          <p:nvPr/>
        </p:nvCxnSpPr>
        <p:spPr>
          <a:xfrm>
            <a:off x="5722941" y="2427472"/>
            <a:ext cx="1454374" cy="1679279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63172" y="5332369"/>
            <a:ext cx="126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LSTM Layers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21520"/>
              </p:ext>
            </p:extLst>
          </p:nvPr>
        </p:nvGraphicFramePr>
        <p:xfrm>
          <a:off x="8660229" y="3267110"/>
          <a:ext cx="3402960" cy="1852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1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81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88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72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499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81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581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581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57126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3344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7707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boy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is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973">
                <a:tc>
                  <a:txBody>
                    <a:bodyPr/>
                    <a:lstStyle/>
                    <a:p>
                      <a:r>
                        <a:rPr lang="en-US" sz="1200" baseline="0" dirty="0">
                          <a:solidFill>
                            <a:schemeClr val="bg1"/>
                          </a:solidFill>
                        </a:rPr>
                        <a:t>playing </a:t>
                      </a:r>
                      <a:endParaRPr lang="en-US" sz="12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the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770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yoyo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34" name="Straight Arrow Connector 33"/>
          <p:cNvCxnSpPr>
            <a:stCxn id="36" idx="2"/>
            <a:endCxn id="37" idx="0"/>
          </p:cNvCxnSpPr>
          <p:nvPr/>
        </p:nvCxnSpPr>
        <p:spPr>
          <a:xfrm flipV="1">
            <a:off x="7918772" y="3192725"/>
            <a:ext cx="636716" cy="1846126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6" idx="0"/>
            <a:endCxn id="37" idx="2"/>
          </p:cNvCxnSpPr>
          <p:nvPr/>
        </p:nvCxnSpPr>
        <p:spPr>
          <a:xfrm>
            <a:off x="7918772" y="3142202"/>
            <a:ext cx="636716" cy="1947169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8491082" y="3192724"/>
            <a:ext cx="128811" cy="1896647"/>
          </a:xfrm>
          <a:prstGeom prst="rect">
            <a:avLst/>
          </a:prstGeom>
          <a:solidFill>
            <a:srgbClr val="92D050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00987" y="1833845"/>
            <a:ext cx="1794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Embedded Sentence</a:t>
            </a:r>
          </a:p>
        </p:txBody>
      </p:sp>
      <p:cxnSp>
        <p:nvCxnSpPr>
          <p:cNvPr id="57" name="Straight Arrow Connector 56"/>
          <p:cNvCxnSpPr>
            <a:stCxn id="28" idx="2"/>
            <a:endCxn id="36" idx="0"/>
          </p:cNvCxnSpPr>
          <p:nvPr/>
        </p:nvCxnSpPr>
        <p:spPr>
          <a:xfrm flipV="1">
            <a:off x="7240243" y="3142203"/>
            <a:ext cx="678529" cy="1929166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8" idx="0"/>
          </p:cNvCxnSpPr>
          <p:nvPr/>
        </p:nvCxnSpPr>
        <p:spPr>
          <a:xfrm>
            <a:off x="7240244" y="3142131"/>
            <a:ext cx="667801" cy="1894243"/>
          </a:xfrm>
          <a:prstGeom prst="straightConnector1">
            <a:avLst/>
          </a:prstGeom>
          <a:ln w="28575">
            <a:solidFill>
              <a:srgbClr val="6096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7854367" y="3142202"/>
            <a:ext cx="128811" cy="1896647"/>
          </a:xfrm>
          <a:prstGeom prst="rect">
            <a:avLst/>
          </a:prstGeom>
          <a:solidFill>
            <a:srgbClr val="76B900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177314" y="3142132"/>
            <a:ext cx="125858" cy="1929237"/>
          </a:xfrm>
          <a:prstGeom prst="rect">
            <a:avLst/>
          </a:prstGeom>
          <a:solidFill>
            <a:srgbClr val="76B900"/>
          </a:solidFill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78957" y="3646775"/>
            <a:ext cx="1382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Video Frames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60181" y="1330735"/>
            <a:ext cx="1386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VGG Network</a:t>
            </a:r>
          </a:p>
        </p:txBody>
      </p:sp>
      <p:sp>
        <p:nvSpPr>
          <p:cNvPr id="38" name="Right Arrow 37"/>
          <p:cNvSpPr/>
          <p:nvPr/>
        </p:nvSpPr>
        <p:spPr>
          <a:xfrm>
            <a:off x="5079206" y="5277724"/>
            <a:ext cx="398226" cy="165870"/>
          </a:xfrm>
          <a:prstGeom prst="rightArrow">
            <a:avLst/>
          </a:prstGeom>
          <a:noFill/>
          <a:ln>
            <a:solidFill>
              <a:srgbClr val="609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rebuchet MS"/>
              <a:sym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87458" y="3786074"/>
            <a:ext cx="1804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00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Mean of Feature Vectors</a:t>
            </a:r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>
          <a:xfrm>
            <a:off x="709696" y="367129"/>
            <a:ext cx="10515600" cy="734053"/>
          </a:xfrm>
        </p:spPr>
        <p:txBody>
          <a:bodyPr/>
          <a:lstStyle/>
          <a:p>
            <a:r>
              <a:rPr lang="ko-KR" altLang="en-US" dirty="0"/>
              <a:t>비디오 </a:t>
            </a:r>
            <a:r>
              <a:rPr lang="ko-KR" altLang="en-US" dirty="0" smtClean="0"/>
              <a:t>자막 생성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" y="6274914"/>
            <a:ext cx="11807474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Translating Videos to Natural Language Using Deep Recurrent Neural Networks</a:t>
            </a:r>
          </a:p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 err="1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Subhashini</a:t>
            </a:r>
            <a:r>
              <a:rPr lang="en-US" sz="1333" dirty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 </a:t>
            </a:r>
            <a:r>
              <a:rPr lang="en-US" sz="1333" dirty="0" err="1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Venugopalan</a:t>
            </a:r>
            <a:r>
              <a:rPr lang="en-US" sz="1333" dirty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, Marcus </a:t>
            </a:r>
            <a:r>
              <a:rPr lang="en-US" sz="1333" dirty="0" err="1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Rohrbach</a:t>
            </a:r>
            <a:r>
              <a:rPr lang="en-US" sz="1333" dirty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, Jeff Donahue, Raymond Mooney, Trevor Darrell, Kate </a:t>
            </a:r>
            <a:r>
              <a:rPr lang="en-US" sz="1333" dirty="0" err="1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Saenko</a:t>
            </a:r>
            <a:endParaRPr lang="en-US" sz="1333" dirty="0">
              <a:solidFill>
                <a:srgbClr val="76B900"/>
              </a:solidFill>
              <a:latin typeface="Trebuchet MS"/>
              <a:ea typeface="MS PGothic" pitchFamily="34" charset="-128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77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37" y="1391286"/>
            <a:ext cx="9610725" cy="561022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lAB</a:t>
            </a:r>
            <a:r>
              <a:rPr lang="en-US" dirty="0"/>
              <a:t> </a:t>
            </a:r>
            <a:r>
              <a:rPr lang="en-US" dirty="0" smtClean="0"/>
              <a:t>4 </a:t>
            </a:r>
            <a:r>
              <a:rPr lang="en-US" dirty="0"/>
              <a:t>– </a:t>
            </a:r>
            <a:r>
              <a:rPr lang="ko-KR" altLang="en-US" dirty="0" smtClean="0"/>
              <a:t>비디오 자막 생성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0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Shape 570"/>
          <p:cNvSpPr/>
          <p:nvPr/>
        </p:nvSpPr>
        <p:spPr>
          <a:xfrm>
            <a:off x="1" y="1"/>
            <a:ext cx="4876539" cy="68579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 defTabSz="1015990">
              <a:buClr>
                <a:srgbClr val="000000"/>
              </a:buClr>
            </a:pPr>
            <a:endParaRPr sz="1556" kern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 txBox="1"/>
          <p:nvPr/>
        </p:nvSpPr>
        <p:spPr>
          <a:xfrm>
            <a:off x="1" y="3100704"/>
            <a:ext cx="4876539" cy="656590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algn="ctr" defTabSz="1015990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4000" b="1" ker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TOPICS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5440515" y="966791"/>
            <a:ext cx="6390967" cy="4924426"/>
          </a:xfrm>
          <a:prstGeom prst="rect">
            <a:avLst/>
          </a:prstGeom>
          <a:noFill/>
          <a:ln>
            <a:noFill/>
          </a:ln>
        </p:spPr>
        <p:txBody>
          <a:bodyPr lIns="101583" tIns="50778" rIns="101583" bIns="50778" anchor="ctr" anchorCtr="0">
            <a:noAutofit/>
          </a:bodyPr>
          <a:lstStyle/>
          <a:p>
            <a:pPr marL="342900" indent="-342900" defTabSz="1015990">
              <a:lnSpc>
                <a:spcPct val="9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2222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실습 구조</a:t>
            </a:r>
            <a:r>
              <a:rPr lang="en-US" altLang="ko-KR" sz="2222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(Lab Structure)</a:t>
            </a:r>
            <a:endParaRPr lang="en-US" sz="2222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indent="-342900" defTabSz="1015990">
              <a:lnSpc>
                <a:spcPct val="9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endParaRPr lang="en-US" sz="2222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42900" indent="-342900" defTabSz="1015990">
              <a:lnSpc>
                <a:spcPct val="9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</a:pPr>
            <a:r>
              <a:rPr lang="ko-KR" altLang="en-US" sz="2222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이미지 </a:t>
            </a:r>
            <a:r>
              <a:rPr lang="ko-KR" altLang="en-US" sz="2222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자막 생성</a:t>
            </a:r>
            <a:r>
              <a:rPr lang="en-US" altLang="ko-KR" sz="2222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</a:t>
            </a:r>
            <a:r>
              <a:rPr lang="en-US" sz="2222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Image Captioning)</a:t>
            </a:r>
            <a:endParaRPr lang="en-US" sz="2222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80996" indent="-380996" defTabSz="1015990">
              <a:lnSpc>
                <a:spcPct val="9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endParaRPr lang="en-US" sz="2222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  <a:p>
            <a:pPr marL="380996" indent="-380996" defTabSz="1015990">
              <a:lnSpc>
                <a:spcPct val="90000"/>
              </a:lnSpc>
              <a:buClr>
                <a:srgbClr val="000000"/>
              </a:buClr>
              <a:buSzPct val="100000"/>
              <a:buFont typeface="Arial"/>
              <a:buChar char="•"/>
            </a:pPr>
            <a:r>
              <a:rPr lang="ko-KR" altLang="en-US" sz="2222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비디오 </a:t>
            </a:r>
            <a:r>
              <a:rPr lang="ko-KR" altLang="en-US" sz="2222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자막 생성</a:t>
            </a:r>
            <a:r>
              <a:rPr lang="en-US" altLang="ko-KR" sz="2222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(</a:t>
            </a:r>
            <a:r>
              <a:rPr lang="en-US" sz="2222" kern="0" dirty="0" smtClea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Video Captioning)</a:t>
            </a:r>
            <a:endParaRPr lang="en-US" sz="2222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087980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 </a:t>
            </a:r>
            <a:r>
              <a:rPr lang="en-US" altLang="ko-KR" dirty="0"/>
              <a:t>– </a:t>
            </a:r>
            <a:r>
              <a:rPr lang="ko-KR" altLang="en-US" dirty="0"/>
              <a:t>비디오 </a:t>
            </a:r>
            <a:r>
              <a:rPr lang="ko-KR" altLang="en-US" dirty="0" smtClean="0"/>
              <a:t>자막 생성</a:t>
            </a:r>
            <a:endParaRPr lang="en-US" dirty="0"/>
          </a:p>
        </p:txBody>
      </p:sp>
      <p:pic>
        <p:nvPicPr>
          <p:cNvPr id="5" name="eyhzdC936uk_15_27.mp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02" y="2279666"/>
            <a:ext cx="2844800" cy="2133600"/>
          </a:xfrm>
        </p:spPr>
      </p:pic>
      <p:pic>
        <p:nvPicPr>
          <p:cNvPr id="6" name="-4wsuPCjDBc_5_15.mp4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02642" y="2317211"/>
            <a:ext cx="2844800" cy="2133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48852" y="4910018"/>
            <a:ext cx="1877438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dirty="0">
                <a:solidFill>
                  <a:srgbClr val="000000"/>
                </a:solidFill>
                <a:latin typeface="Trebuchet MS"/>
                <a:sym typeface="Arial"/>
              </a:rPr>
              <a:t>먹고 있는 동물</a:t>
            </a:r>
            <a:endParaRPr lang="en-US" sz="2000" dirty="0">
              <a:solidFill>
                <a:srgbClr val="000000"/>
              </a:solidFill>
              <a:latin typeface="Trebuchet MS"/>
              <a:sym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12022" y="4913611"/>
            <a:ext cx="1364477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dirty="0">
                <a:solidFill>
                  <a:srgbClr val="000000"/>
                </a:solidFill>
                <a:latin typeface="Trebuchet MS"/>
                <a:sym typeface="Arial"/>
              </a:rPr>
              <a:t>서 있는 개</a:t>
            </a:r>
            <a:endParaRPr lang="en-US" sz="2000" dirty="0">
              <a:solidFill>
                <a:srgbClr val="000000"/>
              </a:solidFill>
              <a:latin typeface="Trebuchet MS"/>
              <a:sym typeface="Arial"/>
            </a:endParaRPr>
          </a:p>
        </p:txBody>
      </p:sp>
      <p:pic>
        <p:nvPicPr>
          <p:cNvPr id="9" name="wFPmKChNrhU_3_11.mp4">
            <a:hlinkClick r:id="" action="ppaction://media"/>
          </p:cNvPr>
          <p:cNvPicPr>
            <a:picLocks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64582" y="2300167"/>
            <a:ext cx="2844800" cy="2133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09797" y="4910018"/>
            <a:ext cx="1954381" cy="3693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dirty="0">
                <a:solidFill>
                  <a:srgbClr val="000000"/>
                </a:solidFill>
                <a:latin typeface="Trebuchet MS"/>
                <a:sym typeface="Arial"/>
              </a:rPr>
              <a:t>말 타는 한 남자</a:t>
            </a:r>
            <a:endParaRPr lang="en-US" sz="2000" dirty="0">
              <a:solidFill>
                <a:srgbClr val="000000"/>
              </a:solidFill>
              <a:latin typeface="Trebuchet MS"/>
              <a:sym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6274914"/>
            <a:ext cx="11807474" cy="502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Translating Videos to Natural Language Using Deep Recurrent Neural Networks</a:t>
            </a:r>
          </a:p>
          <a:p>
            <a:pPr defTabSz="50799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 err="1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Subhashini</a:t>
            </a:r>
            <a:r>
              <a:rPr lang="en-US" sz="1333" dirty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 </a:t>
            </a:r>
            <a:r>
              <a:rPr lang="en-US" sz="1333" dirty="0" err="1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Venugopalan</a:t>
            </a:r>
            <a:r>
              <a:rPr lang="en-US" sz="1333" dirty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, Marcus </a:t>
            </a:r>
            <a:r>
              <a:rPr lang="en-US" sz="1333" dirty="0" err="1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Rohrbach</a:t>
            </a:r>
            <a:r>
              <a:rPr lang="en-US" sz="1333" dirty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, Jeff Donahue, Raymond Mooney, Trevor Darrell, Kate </a:t>
            </a:r>
            <a:r>
              <a:rPr lang="en-US" sz="1333" dirty="0" err="1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Saenko</a:t>
            </a:r>
            <a:endParaRPr lang="en-US" sz="1333" dirty="0">
              <a:solidFill>
                <a:srgbClr val="76B900"/>
              </a:solidFill>
              <a:latin typeface="Trebuchet MS"/>
              <a:ea typeface="MS PGothic" pitchFamily="34" charset="-128"/>
              <a:cs typeface="Arial"/>
              <a:sym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40107" y="5845729"/>
            <a:ext cx="10106527" cy="461537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76B900"/>
                </a:solidFill>
                <a:latin typeface="Trebuchet MS"/>
                <a:sym typeface="Arial"/>
              </a:rPr>
              <a:t>MSVD - Collecting Highly Parallel Data for Paraphrase Evaluation</a:t>
            </a:r>
          </a:p>
          <a:p>
            <a:pPr defTabSz="50799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33" dirty="0">
                <a:solidFill>
                  <a:srgbClr val="76B900"/>
                </a:solidFill>
                <a:latin typeface="Trebuchet MS"/>
                <a:sym typeface="Arial"/>
              </a:rPr>
              <a:t>David L. Chen and William B. Dolan</a:t>
            </a:r>
          </a:p>
        </p:txBody>
      </p:sp>
    </p:spTree>
    <p:extLst>
      <p:ext uri="{BB962C8B-B14F-4D97-AF65-F5344CB8AC3E}">
        <p14:creationId xmlns:p14="http://schemas.microsoft.com/office/powerpoint/2010/main" val="119460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결 론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두 개의 논문을 기반으로 한 이미지 및 비디오 캡션 생성</a:t>
            </a:r>
            <a:endParaRPr lang="en-US" dirty="0"/>
          </a:p>
          <a:p>
            <a:pPr lvl="1" defTabSz="50799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1778" dirty="0">
                <a:solidFill>
                  <a:schemeClr val="tx2"/>
                </a:solidFill>
              </a:rPr>
              <a:t>순환신경망을 이용한 자연 언어로 비디오 변환 </a:t>
            </a:r>
            <a:r>
              <a:rPr lang="en-US" altLang="ko-KR" sz="1111" dirty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Translating Videos to Natural Language Using Deep Recurrent Neural </a:t>
            </a:r>
            <a:r>
              <a:rPr lang="en-US" altLang="ko-KR" sz="1111" dirty="0" smtClean="0">
                <a:solidFill>
                  <a:srgbClr val="76B900"/>
                </a:solidFill>
                <a:latin typeface="Arial" charset="0"/>
                <a:ea typeface="MS PGothic" pitchFamily="34" charset="-128"/>
                <a:cs typeface="Arial"/>
                <a:sym typeface="Arial"/>
              </a:rPr>
              <a:t>Networks(</a:t>
            </a:r>
            <a:r>
              <a:rPr lang="en-US" altLang="ko-KR" sz="1111" dirty="0" err="1" smtClean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Subhashini</a:t>
            </a:r>
            <a:r>
              <a:rPr lang="en-US" altLang="ko-KR" sz="1111" dirty="0" smtClean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 </a:t>
            </a:r>
            <a:r>
              <a:rPr lang="en-US" altLang="ko-KR" sz="1111" dirty="0" err="1" smtClean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Venugopalan</a:t>
            </a:r>
            <a:r>
              <a:rPr lang="en-US" altLang="ko-KR" sz="1111" dirty="0" smtClean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, Marcus </a:t>
            </a:r>
            <a:r>
              <a:rPr lang="en-US" altLang="ko-KR" sz="1111" dirty="0" err="1" smtClean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Rohrbach</a:t>
            </a:r>
            <a:r>
              <a:rPr lang="en-US" altLang="ko-KR" sz="1111" dirty="0" smtClean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, Jeff Donahue, Raymond Mooney, Trevor Darrell, Kate </a:t>
            </a:r>
            <a:r>
              <a:rPr lang="en-US" altLang="ko-KR" sz="1111" dirty="0" err="1" smtClean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Saenko</a:t>
            </a:r>
            <a:r>
              <a:rPr lang="en-US" altLang="ko-KR" sz="1111" dirty="0" smtClean="0">
                <a:solidFill>
                  <a:srgbClr val="76B900"/>
                </a:solidFill>
                <a:latin typeface="Trebuchet MS"/>
                <a:ea typeface="MS PGothic" pitchFamily="34" charset="-128"/>
                <a:cs typeface="Arial"/>
                <a:sym typeface="Arial"/>
              </a:rPr>
              <a:t>)</a:t>
            </a:r>
            <a:endParaRPr lang="en-US" altLang="ko-KR" dirty="0" smtClean="0">
              <a:solidFill>
                <a:schemeClr val="tx2"/>
              </a:solidFill>
            </a:endParaRPr>
          </a:p>
          <a:p>
            <a:pPr lvl="1"/>
            <a:r>
              <a:rPr lang="ko-KR" altLang="en-US" dirty="0" err="1" smtClean="0">
                <a:solidFill>
                  <a:schemeClr val="tx2"/>
                </a:solidFill>
              </a:rPr>
              <a:t>시각인식</a:t>
            </a:r>
            <a:r>
              <a:rPr lang="ko-KR" altLang="en-US" dirty="0" smtClean="0">
                <a:solidFill>
                  <a:schemeClr val="tx2"/>
                </a:solidFill>
              </a:rPr>
              <a:t> </a:t>
            </a:r>
            <a:r>
              <a:rPr lang="ko-KR" altLang="en-US" dirty="0">
                <a:solidFill>
                  <a:schemeClr val="tx2"/>
                </a:solidFill>
              </a:rPr>
              <a:t>및 설명을 위한 </a:t>
            </a:r>
            <a:r>
              <a:rPr lang="en-US" altLang="ko-KR" dirty="0">
                <a:solidFill>
                  <a:schemeClr val="tx2"/>
                </a:solidFill>
              </a:rPr>
              <a:t>Long-term </a:t>
            </a:r>
            <a:r>
              <a:rPr lang="ko-KR" altLang="en-US" dirty="0">
                <a:solidFill>
                  <a:schemeClr val="tx2"/>
                </a:solidFill>
              </a:rPr>
              <a:t>순환 콘볼루션 네트워크 </a:t>
            </a:r>
            <a:r>
              <a:rPr lang="en-US" dirty="0">
                <a:solidFill>
                  <a:schemeClr val="tx2"/>
                </a:solidFill>
              </a:rPr>
              <a:t>(Convolutional Networks)</a:t>
            </a:r>
          </a:p>
          <a:p>
            <a:r>
              <a:rPr lang="ko-KR" altLang="en-US" dirty="0"/>
              <a:t>이미지 및 비디오 캡션을 위한 여러 가지 접근 </a:t>
            </a:r>
            <a:r>
              <a:rPr lang="ko-KR" altLang="en-US" dirty="0" smtClean="0"/>
              <a:t>방식 존재 </a:t>
            </a:r>
            <a:r>
              <a:rPr lang="en-US" altLang="ko-KR" dirty="0"/>
              <a:t>– </a:t>
            </a:r>
            <a:r>
              <a:rPr lang="ko-KR" altLang="en-US" dirty="0" smtClean="0"/>
              <a:t>여기서는 </a:t>
            </a:r>
            <a:r>
              <a:rPr lang="ko-KR" altLang="en-US" dirty="0"/>
              <a:t>하나만 </a:t>
            </a:r>
            <a:r>
              <a:rPr lang="ko-KR" altLang="en-US" dirty="0" smtClean="0"/>
              <a:t>사용됨</a:t>
            </a:r>
            <a:endParaRPr lang="en-US" altLang="ko-KR" dirty="0" smtClean="0"/>
          </a:p>
          <a:p>
            <a:pPr lvl="1"/>
            <a:r>
              <a:rPr lang="ko-KR" altLang="en-US" sz="1778" dirty="0">
                <a:solidFill>
                  <a:schemeClr val="tx2"/>
                </a:solidFill>
              </a:rPr>
              <a:t>이전과 같이 고정된 문장 템플릿을 사용하지 않고 시퀀스 생성 작업 모델링</a:t>
            </a:r>
            <a:br>
              <a:rPr lang="ko-KR" altLang="en-US" sz="1778" dirty="0">
                <a:solidFill>
                  <a:schemeClr val="tx2"/>
                </a:solidFill>
              </a:rPr>
            </a:br>
            <a:r>
              <a:rPr lang="ko-KR" altLang="en-US" sz="1778" dirty="0">
                <a:solidFill>
                  <a:schemeClr val="tx2"/>
                </a:solidFill>
              </a:rPr>
              <a:t>작업</a:t>
            </a:r>
            <a:r>
              <a:rPr lang="en-US" altLang="ko-KR" sz="1778" dirty="0">
                <a:solidFill>
                  <a:schemeClr val="tx2"/>
                </a:solidFill>
              </a:rPr>
              <a:t>(</a:t>
            </a:r>
            <a:r>
              <a:rPr lang="en-US" altLang="ko-KR" sz="1778" dirty="0" err="1">
                <a:solidFill>
                  <a:schemeClr val="tx2"/>
                </a:solidFill>
              </a:rPr>
              <a:t>Guadarama</a:t>
            </a:r>
            <a:r>
              <a:rPr lang="en-US" altLang="ko-KR" sz="1778" dirty="0">
                <a:solidFill>
                  <a:schemeClr val="tx2"/>
                </a:solidFill>
              </a:rPr>
              <a:t> et al., 2013). </a:t>
            </a:r>
            <a:r>
              <a:rPr lang="ko-KR" altLang="en-US" sz="1778" dirty="0">
                <a:solidFill>
                  <a:schemeClr val="tx2"/>
                </a:solidFill>
              </a:rPr>
              <a:t>이미지 및 텍스트 데이터에 대한 사전 교육</a:t>
            </a:r>
            <a:r>
              <a:rPr lang="en-US" altLang="ko-KR" sz="1778" dirty="0">
                <a:solidFill>
                  <a:schemeClr val="tx2"/>
                </a:solidFill>
              </a:rPr>
              <a:t>: </a:t>
            </a:r>
            <a:r>
              <a:rPr lang="ko-KR" altLang="en-US" sz="1778" dirty="0">
                <a:solidFill>
                  <a:schemeClr val="tx2"/>
                </a:solidFill>
              </a:rPr>
              <a:t>관련 데이터를 자연스럽게 </a:t>
            </a:r>
            <a:r>
              <a:rPr lang="ko-KR" altLang="en-US" sz="1778" dirty="0" smtClean="0">
                <a:solidFill>
                  <a:schemeClr val="tx2"/>
                </a:solidFill>
              </a:rPr>
              <a:t>활용 </a:t>
            </a:r>
            <a:r>
              <a:rPr lang="en-US" altLang="ko-KR" sz="1778" dirty="0" smtClean="0">
                <a:solidFill>
                  <a:schemeClr val="tx2"/>
                </a:solidFill>
              </a:rPr>
              <a:t>(</a:t>
            </a:r>
            <a:r>
              <a:rPr lang="ko-KR" altLang="en-US" sz="1778" dirty="0" smtClean="0">
                <a:solidFill>
                  <a:schemeClr val="tx2"/>
                </a:solidFill>
              </a:rPr>
              <a:t>이전 슬라이드의 </a:t>
            </a:r>
            <a:r>
              <a:rPr lang="en-US" altLang="ko-KR" sz="1778" dirty="0" smtClean="0">
                <a:solidFill>
                  <a:schemeClr val="tx2"/>
                </a:solidFill>
              </a:rPr>
              <a:t>CNN</a:t>
            </a:r>
            <a:r>
              <a:rPr lang="ko-KR" altLang="en-US" sz="1778" dirty="0" smtClean="0">
                <a:solidFill>
                  <a:schemeClr val="tx2"/>
                </a:solidFill>
              </a:rPr>
              <a:t>과 </a:t>
            </a:r>
            <a:r>
              <a:rPr lang="en-US" altLang="ko-KR" sz="1778" dirty="0" smtClean="0">
                <a:solidFill>
                  <a:schemeClr val="tx2"/>
                </a:solidFill>
              </a:rPr>
              <a:t>LSTM</a:t>
            </a:r>
            <a:r>
              <a:rPr lang="ko-KR" altLang="en-US" sz="1778" smtClean="0">
                <a:solidFill>
                  <a:schemeClr val="tx2"/>
                </a:solidFill>
              </a:rPr>
              <a:t>연결 구성도</a:t>
            </a:r>
            <a:r>
              <a:rPr lang="en-US" altLang="ko-KR" sz="1778" smtClean="0">
                <a:solidFill>
                  <a:schemeClr val="tx2"/>
                </a:solidFill>
              </a:rPr>
              <a:t>)</a:t>
            </a:r>
            <a:r>
              <a:rPr lang="ko-KR" altLang="en-US" sz="1778" dirty="0">
                <a:solidFill>
                  <a:schemeClr val="tx2"/>
                </a:solidFill>
              </a:rPr>
              <a:t/>
            </a:r>
            <a:br>
              <a:rPr lang="ko-KR" altLang="en-US" sz="1778" dirty="0">
                <a:solidFill>
                  <a:schemeClr val="tx2"/>
                </a:solidFill>
              </a:rPr>
            </a:br>
            <a:r>
              <a:rPr lang="ko-KR" altLang="en-US" sz="1778" dirty="0">
                <a:solidFill>
                  <a:schemeClr val="tx2"/>
                </a:solidFill>
              </a:rPr>
              <a:t>제한된 분량의 </a:t>
            </a:r>
            <a:r>
              <a:rPr lang="ko-KR" altLang="en-US" sz="1778" dirty="0" smtClean="0">
                <a:solidFill>
                  <a:schemeClr val="tx2"/>
                </a:solidFill>
              </a:rPr>
              <a:t>설명 자막을 통해 </a:t>
            </a:r>
            <a:r>
              <a:rPr lang="ko-KR" altLang="en-US" sz="1778" dirty="0">
                <a:solidFill>
                  <a:schemeClr val="tx2"/>
                </a:solidFill>
              </a:rPr>
              <a:t>비디오를 보충하다</a:t>
            </a:r>
            <a:r>
              <a:rPr lang="en-US" altLang="ko-KR" sz="1778" dirty="0">
                <a:solidFill>
                  <a:schemeClr val="tx2"/>
                </a:solidFill>
              </a:rPr>
              <a:t>.</a:t>
            </a:r>
            <a:endParaRPr lang="en-US" sz="1778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47480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STRUCTURE</a:t>
            </a:r>
          </a:p>
        </p:txBody>
      </p:sp>
    </p:spTree>
    <p:extLst>
      <p:ext uri="{BB962C8B-B14F-4D97-AF65-F5344CB8AC3E}">
        <p14:creationId xmlns:p14="http://schemas.microsoft.com/office/powerpoint/2010/main" val="51448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CF9E-D838-43BA-8D42-B2679863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JUPYTER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553AE-9212-4B8E-AF67-9F84CBDC7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</a:t>
            </a:r>
            <a:r>
              <a:rPr lang="ko-KR" altLang="en-US" dirty="0" smtClean="0"/>
              <a:t>실습에 포함된 </a:t>
            </a:r>
            <a:r>
              <a:rPr lang="en-US" dirty="0" smtClean="0"/>
              <a:t>notebook</a:t>
            </a:r>
            <a:r>
              <a:rPr lang="ko-KR" altLang="en-US" dirty="0"/>
              <a:t>은 </a:t>
            </a:r>
            <a:r>
              <a:rPr lang="ko-KR" altLang="en-US" dirty="0" smtClean="0"/>
              <a:t>다음과 같다</a:t>
            </a:r>
            <a:r>
              <a:rPr lang="en-US" dirty="0"/>
              <a:t>: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Image Captioning notebook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Video Captioning notebook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Reference notebook - from Lab 2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7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 txBox="1">
            <a:spLocks noGrp="1"/>
          </p:cNvSpPr>
          <p:nvPr>
            <p:ph type="title" idx="4294967295"/>
          </p:nvPr>
        </p:nvSpPr>
        <p:spPr>
          <a:xfrm>
            <a:off x="715035" y="3035017"/>
            <a:ext cx="10325068" cy="666847"/>
          </a:xfrm>
          <a:prstGeom prst="rect">
            <a:avLst/>
          </a:prstGeom>
          <a:noFill/>
          <a:ln>
            <a:noFill/>
          </a:ln>
        </p:spPr>
        <p:txBody>
          <a:bodyPr vert="horz" wrap="square" lIns="101583" tIns="50778" rIns="101583" bIns="50778" numCol="1" anchor="b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</a:pPr>
            <a:r>
              <a:rPr lang="ko-KR" altLang="en-US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이미지 </a:t>
            </a:r>
            <a:r>
              <a:rPr lang="ko-KR" altLang="en-US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자막 생성</a:t>
            </a:r>
            <a:r>
              <a:rPr lang="en-US" altLang="ko-KR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altLang="ko-KR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25159190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CF9E-D838-43BA-8D42-B26798630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학습 데이터</a:t>
            </a:r>
            <a:r>
              <a:rPr lang="en-US" altLang="ko-KR" dirty="0"/>
              <a:t>/</a:t>
            </a:r>
            <a:r>
              <a:rPr lang="ko-KR" altLang="en-US" dirty="0"/>
              <a:t>네트워크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dirty="0"/>
              <a:t>TRAINING DATA /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553AE-9212-4B8E-AF67-9F84CBDC7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Microsoft Common Object in Common (MSCOCO)</a:t>
            </a:r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</a:t>
            </a:r>
            <a:r>
              <a:rPr lang="ko-KR" altLang="en-US" dirty="0"/>
              <a:t>이미지들</a:t>
            </a:r>
            <a:endParaRPr lang="en-US" dirty="0"/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</a:t>
            </a:r>
            <a:r>
              <a:rPr lang="ko-KR" altLang="en-US" dirty="0"/>
              <a:t>각 이미지 당 </a:t>
            </a:r>
            <a:r>
              <a:rPr lang="ko-KR" altLang="en-US" dirty="0" smtClean="0"/>
              <a:t>최소 </a:t>
            </a:r>
            <a:r>
              <a:rPr lang="en-US" altLang="ko-KR" dirty="0" smtClean="0"/>
              <a:t>5</a:t>
            </a:r>
            <a:r>
              <a:rPr lang="ko-KR" altLang="en-US" dirty="0"/>
              <a:t>개의 캡션</a:t>
            </a:r>
            <a:endParaRPr lang="en-US" dirty="0"/>
          </a:p>
          <a:p>
            <a:pPr lvl="1">
              <a:buClrTx/>
              <a:buFont typeface="Trebuchet MS" panose="020B0603020202020204" pitchFamily="34" charset="0"/>
              <a:buChar char="•"/>
            </a:pPr>
            <a:endParaRPr lang="en-US" dirty="0"/>
          </a:p>
          <a:p>
            <a:pPr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VGG 16 </a:t>
            </a:r>
            <a:r>
              <a:rPr lang="ko-KR" altLang="en-US" dirty="0"/>
              <a:t>네트워크</a:t>
            </a:r>
            <a:endParaRPr lang="en-US" dirty="0"/>
          </a:p>
          <a:p>
            <a:pPr lvl="1">
              <a:buClrTx/>
              <a:buFont typeface="Trebuchet MS" panose="020B0603020202020204" pitchFamily="34" charset="0"/>
              <a:buChar char="•"/>
            </a:pPr>
            <a:r>
              <a:rPr lang="en-US" dirty="0"/>
              <a:t>  </a:t>
            </a:r>
            <a:r>
              <a:rPr lang="en-US" dirty="0" smtClean="0"/>
              <a:t>VGG16(Visual </a:t>
            </a:r>
          </a:p>
          <a:p>
            <a:pPr marL="888991" lvl="1" indent="0">
              <a:buClrTx/>
              <a:buNone/>
            </a:pPr>
            <a:r>
              <a:rPr lang="en-US" dirty="0" smtClean="0"/>
              <a:t>Geometry Group)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015FF-FF35-4C4D-BFFD-34ECF639D25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dirty="0"/>
              <a:t>이미지 </a:t>
            </a:r>
            <a:r>
              <a:rPr lang="ko-KR" altLang="en-US" dirty="0" smtClean="0"/>
              <a:t>자막 생성</a:t>
            </a:r>
            <a:endParaRPr 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972" y="3925711"/>
            <a:ext cx="76581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VGG16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085582"/>
              </p:ext>
            </p:extLst>
          </p:nvPr>
        </p:nvGraphicFramePr>
        <p:xfrm>
          <a:off x="2032051" y="1971481"/>
          <a:ext cx="8128002" cy="9509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403708965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12868318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87269329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75465574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40380958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4044890696"/>
                    </a:ext>
                  </a:extLst>
                </a:gridCol>
              </a:tblGrid>
              <a:tr h="3527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A-LRN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</a:p>
                  </a:txBody>
                  <a:tcPr marL="76200" marR="76200" marT="76200" marB="7620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</a:p>
                  </a:txBody>
                  <a:tcPr marL="76200" marR="76200" marT="76200" marB="76200" anchor="b"/>
                </a:tc>
                <a:extLst>
                  <a:ext uri="{0D108BD9-81ED-4DB2-BD59-A6C34878D82A}">
                    <a16:rowId xmlns:a16="http://schemas.microsoft.com/office/drawing/2014/main" val="1520750569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</a:rPr>
                        <a:t>개의 레이어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</a:rPr>
                        <a:t>11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</a:rPr>
                        <a:t>개의 레이어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</a:rPr>
                        <a:t>13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</a:rPr>
                        <a:t>개의 레이어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</a:rPr>
                        <a:t>개의 레이어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</a:rPr>
                        <a:t>16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</a:rPr>
                        <a:t>개의 레이어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ko-KR" sz="140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r>
                        <a:rPr lang="ko-KR" altLang="en-US" sz="1400">
                          <a:solidFill>
                            <a:schemeClr val="bg1"/>
                          </a:solidFill>
                          <a:effectLst/>
                        </a:rPr>
                        <a:t>개의 레이어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34262373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64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64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64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64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64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64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642704104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LRN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64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64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conv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3, 64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64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266139857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558112495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128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128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128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128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128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conv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3, 128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10941362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128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128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128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128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981987547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828330442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571066484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284362881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 err="1">
                          <a:solidFill>
                            <a:schemeClr val="bg1"/>
                          </a:solidFill>
                          <a:effectLst/>
                        </a:rPr>
                        <a:t>conv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 1, 256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421413413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256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628629284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359372925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975378988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28971535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1,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050472059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320913754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536734698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077777808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179029664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1,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16620646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endParaRPr lang="ko-KR" altLang="en-US" sz="14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conv 3, 512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3018662896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maxpool 2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185121036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003459523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4096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4016604588"/>
                  </a:ext>
                </a:extLst>
              </a:tr>
              <a:tr h="3527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1000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1000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1000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1000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solidFill>
                            <a:schemeClr val="bg1"/>
                          </a:solidFill>
                          <a:effectLst/>
                        </a:rPr>
                        <a:t>FCN 1000</a:t>
                      </a:r>
                    </a:p>
                  </a:txBody>
                  <a:tcPr marL="76200" marR="76200" marT="76200" marB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</a:rPr>
                        <a:t>FCN 1000</a:t>
                      </a:r>
                    </a:p>
                  </a:txBody>
                  <a:tcPr marL="76200" marR="76200" marT="76200" marB="76200"/>
                </a:tc>
                <a:extLst>
                  <a:ext uri="{0D108BD9-81ED-4DB2-BD59-A6C34878D82A}">
                    <a16:rowId xmlns:a16="http://schemas.microsoft.com/office/drawing/2014/main" val="2650710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24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93473 L 0 -0.6847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VGG16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480" y="2478934"/>
            <a:ext cx="6362700" cy="3686175"/>
          </a:xfrm>
          <a:prstGeom prst="rect">
            <a:avLst/>
          </a:prstGeom>
        </p:spPr>
      </p:pic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223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F6B3E-95BD-4331-AA82-A4A92E319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프로세스</a:t>
            </a:r>
            <a:r>
              <a:rPr lang="en-US" dirty="0"/>
              <a:t>– </a:t>
            </a:r>
            <a:r>
              <a:rPr lang="ko-KR" altLang="en-US" dirty="0"/>
              <a:t>이미지 </a:t>
            </a:r>
            <a:r>
              <a:rPr lang="ko-KR" altLang="en-US" dirty="0" smtClean="0"/>
              <a:t>자막 생성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CE41B4-97EE-4084-B63F-BEE0C7EF17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4167" y="1391362"/>
            <a:ext cx="11054000" cy="5077342"/>
          </a:xfrm>
        </p:spPr>
        <p:txBody>
          <a:bodyPr/>
          <a:lstStyle/>
          <a:p>
            <a:pPr marL="739419" indent="-457200">
              <a:buClrTx/>
              <a:buFont typeface="+mj-lt"/>
              <a:buAutoNum type="arabicPeriod"/>
            </a:pPr>
            <a:r>
              <a:rPr lang="ko-KR" altLang="en-US" dirty="0"/>
              <a:t>라이브러리 가져오기</a:t>
            </a:r>
            <a:endParaRPr lang="en-US" altLang="ko-KR" dirty="0"/>
          </a:p>
          <a:p>
            <a:pPr marL="739419" indent="-457200">
              <a:buClrTx/>
              <a:buFont typeface="+mj-lt"/>
              <a:buAutoNum type="arabicPeriod"/>
            </a:pPr>
            <a:r>
              <a:rPr lang="ko-KR" altLang="en-US" dirty="0"/>
              <a:t>데이터 평가</a:t>
            </a:r>
            <a:r>
              <a:rPr lang="en-US" dirty="0"/>
              <a:t>/ </a:t>
            </a:r>
            <a:r>
              <a:rPr lang="ko-KR" altLang="en-US" dirty="0" err="1" smtClean="0"/>
              <a:t>픽셀로부터</a:t>
            </a:r>
            <a:r>
              <a:rPr lang="ko-KR" altLang="en-US" dirty="0" smtClean="0"/>
              <a:t> 맥락까지</a:t>
            </a:r>
            <a:endParaRPr lang="en-US" dirty="0"/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en-US" dirty="0"/>
              <a:t>Feature vector – FC7</a:t>
            </a:r>
          </a:p>
          <a:p>
            <a:pPr marL="739419" indent="-457200">
              <a:buClrTx/>
              <a:buFont typeface="+mj-lt"/>
              <a:buAutoNum type="arabicPeriod"/>
            </a:pPr>
            <a:r>
              <a:rPr lang="ko-KR" altLang="en-US" dirty="0" smtClean="0"/>
              <a:t>자막과 이미지 정렬</a:t>
            </a:r>
            <a:endParaRPr lang="en-US" dirty="0"/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ko-KR" altLang="en-US" dirty="0"/>
              <a:t>데이터의 </a:t>
            </a:r>
            <a:r>
              <a:rPr lang="ko-KR" altLang="en-US" dirty="0" err="1" smtClean="0"/>
              <a:t>서브셋으로</a:t>
            </a:r>
            <a:r>
              <a:rPr lang="ko-KR" altLang="en-US" dirty="0" smtClean="0"/>
              <a:t> </a:t>
            </a:r>
            <a:r>
              <a:rPr lang="ko-KR" altLang="en-US" dirty="0"/>
              <a:t>작동</a:t>
            </a:r>
            <a:endParaRPr lang="en-US" dirty="0"/>
          </a:p>
          <a:p>
            <a:pPr marL="739419" indent="-457200">
              <a:buClrTx/>
              <a:buFont typeface="+mj-lt"/>
              <a:buAutoNum type="arabicPeriod"/>
            </a:pPr>
            <a:r>
              <a:rPr lang="ko-KR" altLang="en-US" dirty="0"/>
              <a:t>다음 단어 예측</a:t>
            </a:r>
            <a:endParaRPr lang="en-US" dirty="0"/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en-US" dirty="0"/>
              <a:t>Lab 2</a:t>
            </a:r>
            <a:r>
              <a:rPr lang="ko-KR" altLang="en-US" dirty="0"/>
              <a:t>와 유사</a:t>
            </a:r>
            <a:endParaRPr lang="en-US" dirty="0"/>
          </a:p>
          <a:p>
            <a:pPr marL="1310913" lvl="1" indent="-457200">
              <a:buClrTx/>
              <a:buFont typeface="+mj-lt"/>
              <a:buAutoNum type="alphaLcPeriod"/>
            </a:pPr>
            <a:r>
              <a:rPr lang="en-US" dirty="0"/>
              <a:t>Parse, tokenize,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7E77F5-AFDE-49D5-B1B5-E31AB4314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890" y="1699780"/>
            <a:ext cx="5148943" cy="376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29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_Title &amp; Bullet">
  <a:themeElements>
    <a:clrScheme name="2015 WHITE Template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71C5"/>
      </a:accent1>
      <a:accent2>
        <a:srgbClr val="007450"/>
      </a:accent2>
      <a:accent3>
        <a:srgbClr val="9A4216"/>
      </a:accent3>
      <a:accent4>
        <a:srgbClr val="505050"/>
      </a:accent4>
      <a:accent5>
        <a:srgbClr val="9E1212"/>
      </a:accent5>
      <a:accent6>
        <a:srgbClr val="0D3481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1254</Words>
  <Application>Microsoft Office PowerPoint</Application>
  <PresentationFormat>와이드스크린</PresentationFormat>
  <Paragraphs>465</Paragraphs>
  <Slides>22</Slides>
  <Notes>6</Notes>
  <HiddenSlides>0</HiddenSlides>
  <MMClips>3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33" baseType="lpstr">
      <vt:lpstr>Lucida Grande</vt:lpstr>
      <vt:lpstr>Noto Sans Symbols</vt:lpstr>
      <vt:lpstr>맑은 고딕</vt:lpstr>
      <vt:lpstr>Arial</vt:lpstr>
      <vt:lpstr>Calibri</vt:lpstr>
      <vt:lpstr>HY그래픽M</vt:lpstr>
      <vt:lpstr>MS PGothic</vt:lpstr>
      <vt:lpstr>Trebuchet MS</vt:lpstr>
      <vt:lpstr>Wingdings</vt:lpstr>
      <vt:lpstr>1_Title &amp; Bullet</vt:lpstr>
      <vt:lpstr>2_Title &amp; Bullet</vt:lpstr>
      <vt:lpstr>이미지 및 영상 자막 생성 Image and Video Captioning</vt:lpstr>
      <vt:lpstr>PowerPoint 프레젠테이션</vt:lpstr>
      <vt:lpstr>Lab STRUCTURE</vt:lpstr>
      <vt:lpstr>JUPYTER NOTEBOOKS</vt:lpstr>
      <vt:lpstr>이미지 자막 생성 IMAGE CAPTIONING</vt:lpstr>
      <vt:lpstr>학습 데이터/네트워크 TRAINING DATA / NETWORK</vt:lpstr>
      <vt:lpstr>VGG16</vt:lpstr>
      <vt:lpstr>VGG16</vt:lpstr>
      <vt:lpstr>프로세스– 이미지 자막 생성</vt:lpstr>
      <vt:lpstr>이미지 자막 생성</vt:lpstr>
      <vt:lpstr>PowerPoint 프레젠테이션</vt:lpstr>
      <vt:lpstr>lAB 3 – 이미지 자막 생성</vt:lpstr>
      <vt:lpstr>캡션 출력의 예 </vt:lpstr>
      <vt:lpstr>비디오 자막 생성 VIDEO CAPTIONING</vt:lpstr>
      <vt:lpstr>학습 데이터/ 네트워크</vt:lpstr>
      <vt:lpstr>프로세스 – 비디오 자막 생성</vt:lpstr>
      <vt:lpstr>프로세스 – 비디오 자막 생성</vt:lpstr>
      <vt:lpstr>비디오 자막 생성</vt:lpstr>
      <vt:lpstr>lAB 4 – 비디오 자막 생성</vt:lpstr>
      <vt:lpstr>프로세스 – 비디오 자막 생성</vt:lpstr>
      <vt:lpstr>결 론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ang Video Captioning</dc:title>
  <dc:creator>Michael Mendelson</dc:creator>
  <cp:lastModifiedBy>choi</cp:lastModifiedBy>
  <cp:revision>63</cp:revision>
  <dcterms:created xsi:type="dcterms:W3CDTF">2017-09-15T00:18:23Z</dcterms:created>
  <dcterms:modified xsi:type="dcterms:W3CDTF">2019-06-28T08:20:15Z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b558183-044c-4105-8d9c-cea02a2a3d86_Enabled">
    <vt:lpwstr>True</vt:lpwstr>
  </property>
  <property fmtid="{D5CDD505-2E9C-101B-9397-08002B2CF9AE}" pid="3" name="MSIP_Label_6b558183-044c-4105-8d9c-cea02a2a3d86_SiteId">
    <vt:lpwstr>43083d15-7273-40c1-b7db-39efd9ccc17a</vt:lpwstr>
  </property>
  <property fmtid="{D5CDD505-2E9C-101B-9397-08002B2CF9AE}" pid="4" name="MSIP_Label_6b558183-044c-4105-8d9c-cea02a2a3d86_Ref">
    <vt:lpwstr>https://api.informationprotection.azure.com/api/43083d15-7273-40c1-b7db-39efd9ccc17a</vt:lpwstr>
  </property>
  <property fmtid="{D5CDD505-2E9C-101B-9397-08002B2CF9AE}" pid="5" name="MSIP_Label_6b558183-044c-4105-8d9c-cea02a2a3d86_Owner">
    <vt:lpwstr>ckillam@nvidia.com</vt:lpwstr>
  </property>
  <property fmtid="{D5CDD505-2E9C-101B-9397-08002B2CF9AE}" pid="6" name="MSIP_Label_6b558183-044c-4105-8d9c-cea02a2a3d86_SetDate">
    <vt:lpwstr>2018-06-06T16:40:23.5616752-07:00</vt:lpwstr>
  </property>
  <property fmtid="{D5CDD505-2E9C-101B-9397-08002B2CF9AE}" pid="7" name="MSIP_Label_6b558183-044c-4105-8d9c-cea02a2a3d86_Name">
    <vt:lpwstr>Unrestricted</vt:lpwstr>
  </property>
  <property fmtid="{D5CDD505-2E9C-101B-9397-08002B2CF9AE}" pid="8" name="MSIP_Label_6b558183-044c-4105-8d9c-cea02a2a3d86_Application">
    <vt:lpwstr>Microsoft Azure Information Protection</vt:lpwstr>
  </property>
  <property fmtid="{D5CDD505-2E9C-101B-9397-08002B2CF9AE}" pid="9" name="MSIP_Label_6b558183-044c-4105-8d9c-cea02a2a3d86_Extended_MSFT_Method">
    <vt:lpwstr>Automatic</vt:lpwstr>
  </property>
  <property fmtid="{D5CDD505-2E9C-101B-9397-08002B2CF9AE}" pid="10" name="Sensitivity">
    <vt:lpwstr>Unrestricted</vt:lpwstr>
  </property>
</Properties>
</file>